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5"/>
  </p:notesMasterIdLst>
  <p:sldIdLst>
    <p:sldId id="293" r:id="rId2"/>
    <p:sldId id="317" r:id="rId3"/>
    <p:sldId id="294" r:id="rId4"/>
    <p:sldId id="280" r:id="rId5"/>
    <p:sldId id="302" r:id="rId6"/>
    <p:sldId id="296" r:id="rId7"/>
    <p:sldId id="300" r:id="rId8"/>
    <p:sldId id="304" r:id="rId9"/>
    <p:sldId id="306" r:id="rId10"/>
    <p:sldId id="298" r:id="rId11"/>
    <p:sldId id="303" r:id="rId12"/>
    <p:sldId id="295" r:id="rId13"/>
    <p:sldId id="305" r:id="rId14"/>
    <p:sldId id="307" r:id="rId15"/>
    <p:sldId id="316" r:id="rId16"/>
    <p:sldId id="309" r:id="rId17"/>
    <p:sldId id="308" r:id="rId18"/>
    <p:sldId id="310" r:id="rId19"/>
    <p:sldId id="311" r:id="rId20"/>
    <p:sldId id="312" r:id="rId21"/>
    <p:sldId id="315" r:id="rId22"/>
    <p:sldId id="314" r:id="rId23"/>
    <p:sldId id="3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D97"/>
    <a:srgbClr val="000D4D"/>
    <a:srgbClr val="8B4C5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09222-F143-6C40-B014-9822DF452F3F}" v="43" dt="2026-01-22T21:08:11.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2"/>
    <p:restoredTop sz="76198"/>
  </p:normalViewPr>
  <p:slideViewPr>
    <p:cSldViewPr snapToGrid="0">
      <p:cViewPr varScale="1">
        <p:scale>
          <a:sx n="79" d="100"/>
          <a:sy n="79" d="100"/>
        </p:scale>
        <p:origin x="1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ter,Shady" userId="b263524c-cd83-48d5-94c4-9dac61203ce6" providerId="ADAL" clId="{9D4BAECF-DA5E-51DF-A9AD-5FFD33EA91B3}"/>
    <pc:docChg chg="custSel addSld delSld modSld">
      <pc:chgData name="Kuster,Shady" userId="b263524c-cd83-48d5-94c4-9dac61203ce6" providerId="ADAL" clId="{9D4BAECF-DA5E-51DF-A9AD-5FFD33EA91B3}" dt="2026-01-22T21:08:30.040" v="648" actId="1038"/>
      <pc:docMkLst>
        <pc:docMk/>
      </pc:docMkLst>
      <pc:sldChg chg="modSp mod">
        <pc:chgData name="Kuster,Shady" userId="b263524c-cd83-48d5-94c4-9dac61203ce6" providerId="ADAL" clId="{9D4BAECF-DA5E-51DF-A9AD-5FFD33EA91B3}" dt="2026-01-22T20:53:53.255" v="158" actId="14100"/>
        <pc:sldMkLst>
          <pc:docMk/>
          <pc:sldMk cId="2482200799" sldId="311"/>
        </pc:sldMkLst>
        <pc:spChg chg="mod">
          <ac:chgData name="Kuster,Shady" userId="b263524c-cd83-48d5-94c4-9dac61203ce6" providerId="ADAL" clId="{9D4BAECF-DA5E-51DF-A9AD-5FFD33EA91B3}" dt="2026-01-22T20:51:34.014" v="72" actId="14100"/>
          <ac:spMkLst>
            <pc:docMk/>
            <pc:sldMk cId="2482200799" sldId="311"/>
            <ac:spMk id="3" creationId="{012BDBA5-4B45-66BD-9D9A-19A17C9FCD89}"/>
          </ac:spMkLst>
        </pc:spChg>
        <pc:spChg chg="mod">
          <ac:chgData name="Kuster,Shady" userId="b263524c-cd83-48d5-94c4-9dac61203ce6" providerId="ADAL" clId="{9D4BAECF-DA5E-51DF-A9AD-5FFD33EA91B3}" dt="2026-01-22T20:53:53.255" v="158" actId="14100"/>
          <ac:spMkLst>
            <pc:docMk/>
            <pc:sldMk cId="2482200799" sldId="311"/>
            <ac:spMk id="5" creationId="{D1DD34A0-5EDC-6730-B321-070307AFC674}"/>
          </ac:spMkLst>
        </pc:spChg>
        <pc:spChg chg="mod">
          <ac:chgData name="Kuster,Shady" userId="b263524c-cd83-48d5-94c4-9dac61203ce6" providerId="ADAL" clId="{9D4BAECF-DA5E-51DF-A9AD-5FFD33EA91B3}" dt="2026-01-22T20:51:34.014" v="72" actId="14100"/>
          <ac:spMkLst>
            <pc:docMk/>
            <pc:sldMk cId="2482200799" sldId="311"/>
            <ac:spMk id="17" creationId="{4B66BA08-389A-9A7B-724B-2DE08E0C05C3}"/>
          </ac:spMkLst>
        </pc:spChg>
        <pc:spChg chg="mod">
          <ac:chgData name="Kuster,Shady" userId="b263524c-cd83-48d5-94c4-9dac61203ce6" providerId="ADAL" clId="{9D4BAECF-DA5E-51DF-A9AD-5FFD33EA91B3}" dt="2026-01-22T20:51:34.014" v="72" actId="14100"/>
          <ac:spMkLst>
            <pc:docMk/>
            <pc:sldMk cId="2482200799" sldId="311"/>
            <ac:spMk id="22" creationId="{F453E298-68EE-35A4-8344-CFBDC02DFB9D}"/>
          </ac:spMkLst>
        </pc:spChg>
        <pc:spChg chg="mod">
          <ac:chgData name="Kuster,Shady" userId="b263524c-cd83-48d5-94c4-9dac61203ce6" providerId="ADAL" clId="{9D4BAECF-DA5E-51DF-A9AD-5FFD33EA91B3}" dt="2026-01-22T20:51:34.014" v="72" actId="14100"/>
          <ac:spMkLst>
            <pc:docMk/>
            <pc:sldMk cId="2482200799" sldId="311"/>
            <ac:spMk id="27" creationId="{035087F5-6AB8-E987-5EAC-FDDA5121A0E0}"/>
          </ac:spMkLst>
        </pc:spChg>
        <pc:spChg chg="mod">
          <ac:chgData name="Kuster,Shady" userId="b263524c-cd83-48d5-94c4-9dac61203ce6" providerId="ADAL" clId="{9D4BAECF-DA5E-51DF-A9AD-5FFD33EA91B3}" dt="2026-01-22T20:51:34.014" v="72" actId="14100"/>
          <ac:spMkLst>
            <pc:docMk/>
            <pc:sldMk cId="2482200799" sldId="311"/>
            <ac:spMk id="32" creationId="{B6619F3F-6FBC-F999-BD35-F4DC39EDBDF9}"/>
          </ac:spMkLst>
        </pc:spChg>
        <pc:spChg chg="mod">
          <ac:chgData name="Kuster,Shady" userId="b263524c-cd83-48d5-94c4-9dac61203ce6" providerId="ADAL" clId="{9D4BAECF-DA5E-51DF-A9AD-5FFD33EA91B3}" dt="2026-01-22T20:51:34.014" v="72" actId="14100"/>
          <ac:spMkLst>
            <pc:docMk/>
            <pc:sldMk cId="2482200799" sldId="311"/>
            <ac:spMk id="37" creationId="{AB022110-4005-9556-F546-B1A8D9F9B325}"/>
          </ac:spMkLst>
        </pc:spChg>
        <pc:spChg chg="mod">
          <ac:chgData name="Kuster,Shady" userId="b263524c-cd83-48d5-94c4-9dac61203ce6" providerId="ADAL" clId="{9D4BAECF-DA5E-51DF-A9AD-5FFD33EA91B3}" dt="2026-01-22T20:51:34.014" v="72" actId="14100"/>
          <ac:spMkLst>
            <pc:docMk/>
            <pc:sldMk cId="2482200799" sldId="311"/>
            <ac:spMk id="42" creationId="{A45E4911-943F-6FDF-7672-8224557FC1C4}"/>
          </ac:spMkLst>
        </pc:spChg>
        <pc:spChg chg="mod">
          <ac:chgData name="Kuster,Shady" userId="b263524c-cd83-48d5-94c4-9dac61203ce6" providerId="ADAL" clId="{9D4BAECF-DA5E-51DF-A9AD-5FFD33EA91B3}" dt="2026-01-22T20:51:34.014" v="72" actId="14100"/>
          <ac:spMkLst>
            <pc:docMk/>
            <pc:sldMk cId="2482200799" sldId="311"/>
            <ac:spMk id="47" creationId="{686A2D6C-8AB6-7098-EC15-1CED2F5DBCFE}"/>
          </ac:spMkLst>
        </pc:spChg>
      </pc:sldChg>
      <pc:sldChg chg="addSp delSp modSp new mod">
        <pc:chgData name="Kuster,Shady" userId="b263524c-cd83-48d5-94c4-9dac61203ce6" providerId="ADAL" clId="{9D4BAECF-DA5E-51DF-A9AD-5FFD33EA91B3}" dt="2026-01-22T21:08:30.040" v="648" actId="1038"/>
        <pc:sldMkLst>
          <pc:docMk/>
          <pc:sldMk cId="1693583570" sldId="317"/>
        </pc:sldMkLst>
        <pc:spChg chg="mod">
          <ac:chgData name="Kuster,Shady" userId="b263524c-cd83-48d5-94c4-9dac61203ce6" providerId="ADAL" clId="{9D4BAECF-DA5E-51DF-A9AD-5FFD33EA91B3}" dt="2026-01-22T21:01:37.930" v="525" actId="20577"/>
          <ac:spMkLst>
            <pc:docMk/>
            <pc:sldMk cId="1693583570" sldId="317"/>
            <ac:spMk id="2" creationId="{0C85804C-20B2-B7C1-9354-45A02466066A}"/>
          </ac:spMkLst>
        </pc:spChg>
        <pc:spChg chg="mod">
          <ac:chgData name="Kuster,Shady" userId="b263524c-cd83-48d5-94c4-9dac61203ce6" providerId="ADAL" clId="{9D4BAECF-DA5E-51DF-A9AD-5FFD33EA91B3}" dt="2026-01-22T21:07:05.595" v="627" actId="20577"/>
          <ac:spMkLst>
            <pc:docMk/>
            <pc:sldMk cId="1693583570" sldId="317"/>
            <ac:spMk id="3" creationId="{0F3B4E40-C8B1-C46E-F2CE-463033BB6A18}"/>
          </ac:spMkLst>
        </pc:spChg>
        <pc:spChg chg="add mod">
          <ac:chgData name="Kuster,Shady" userId="b263524c-cd83-48d5-94c4-9dac61203ce6" providerId="ADAL" clId="{9D4BAECF-DA5E-51DF-A9AD-5FFD33EA91B3}" dt="2026-01-22T21:07:37.229" v="637" actId="14100"/>
          <ac:spMkLst>
            <pc:docMk/>
            <pc:sldMk cId="1693583570" sldId="317"/>
            <ac:spMk id="4" creationId="{0541FF59-2B18-4E72-10C0-293FE3AA9D16}"/>
          </ac:spMkLst>
        </pc:spChg>
        <pc:grpChg chg="add mod">
          <ac:chgData name="Kuster,Shady" userId="b263524c-cd83-48d5-94c4-9dac61203ce6" providerId="ADAL" clId="{9D4BAECF-DA5E-51DF-A9AD-5FFD33EA91B3}" dt="2026-01-22T21:07:31.467" v="635" actId="1076"/>
          <ac:grpSpMkLst>
            <pc:docMk/>
            <pc:sldMk cId="1693583570" sldId="317"/>
            <ac:grpSpMk id="9" creationId="{CBEF2D94-5DDE-0777-F04C-DE04D9298EE0}"/>
          </ac:grpSpMkLst>
        </pc:grpChg>
        <pc:picChg chg="add del mod">
          <ac:chgData name="Kuster,Shady" userId="b263524c-cd83-48d5-94c4-9dac61203ce6" providerId="ADAL" clId="{9D4BAECF-DA5E-51DF-A9AD-5FFD33EA91B3}" dt="2026-01-22T21:07:43.200" v="638" actId="478"/>
          <ac:picMkLst>
            <pc:docMk/>
            <pc:sldMk cId="1693583570" sldId="317"/>
            <ac:picMk id="6" creationId="{AEEF4F48-8070-570B-9E50-7CEF74B9CC45}"/>
          </ac:picMkLst>
        </pc:picChg>
        <pc:picChg chg="add mod">
          <ac:chgData name="Kuster,Shady" userId="b263524c-cd83-48d5-94c4-9dac61203ce6" providerId="ADAL" clId="{9D4BAECF-DA5E-51DF-A9AD-5FFD33EA91B3}" dt="2026-01-22T21:08:30.040" v="648" actId="1038"/>
          <ac:picMkLst>
            <pc:docMk/>
            <pc:sldMk cId="1693583570" sldId="317"/>
            <ac:picMk id="8" creationId="{E322D353-A863-EE07-739F-60D28207A2A6}"/>
          </ac:picMkLst>
        </pc:picChg>
        <pc:picChg chg="add mod">
          <ac:chgData name="Kuster,Shady" userId="b263524c-cd83-48d5-94c4-9dac61203ce6" providerId="ADAL" clId="{9D4BAECF-DA5E-51DF-A9AD-5FFD33EA91B3}" dt="2026-01-22T21:08:25.715" v="645" actId="14100"/>
          <ac:picMkLst>
            <pc:docMk/>
            <pc:sldMk cId="1693583570" sldId="317"/>
            <ac:picMk id="11" creationId="{1E78C55D-CA54-2CA4-5676-0161DD5B6519}"/>
          </ac:picMkLst>
        </pc:picChg>
        <pc:picChg chg="add mod">
          <ac:chgData name="Kuster,Shady" userId="b263524c-cd83-48d5-94c4-9dac61203ce6" providerId="ADAL" clId="{9D4BAECF-DA5E-51DF-A9AD-5FFD33EA91B3}" dt="2026-01-22T21:05:50.495" v="543" actId="1076"/>
          <ac:picMkLst>
            <pc:docMk/>
            <pc:sldMk cId="1693583570" sldId="317"/>
            <ac:picMk id="1026" creationId="{16DAE8D9-2036-FBFF-5E42-5A9CF8DC452C}"/>
          </ac:picMkLst>
        </pc:picChg>
        <pc:picChg chg="add mod">
          <ac:chgData name="Kuster,Shady" userId="b263524c-cd83-48d5-94c4-9dac61203ce6" providerId="ADAL" clId="{9D4BAECF-DA5E-51DF-A9AD-5FFD33EA91B3}" dt="2026-01-22T21:07:31.467" v="635" actId="1076"/>
          <ac:picMkLst>
            <pc:docMk/>
            <pc:sldMk cId="1693583570" sldId="317"/>
            <ac:picMk id="1028" creationId="{B60F617F-8466-5ADC-16CA-8B6A8CD1AC54}"/>
          </ac:picMkLst>
        </pc:picChg>
      </pc:sldChg>
      <pc:sldChg chg="modSp add del mod">
        <pc:chgData name="Kuster,Shady" userId="b263524c-cd83-48d5-94c4-9dac61203ce6" providerId="ADAL" clId="{9D4BAECF-DA5E-51DF-A9AD-5FFD33EA91B3}" dt="2026-01-22T20:53:09.953" v="147" actId="2696"/>
        <pc:sldMkLst>
          <pc:docMk/>
          <pc:sldMk cId="3567175000" sldId="317"/>
        </pc:sldMkLst>
        <pc:spChg chg="mod">
          <ac:chgData name="Kuster,Shady" userId="b263524c-cd83-48d5-94c4-9dac61203ce6" providerId="ADAL" clId="{9D4BAECF-DA5E-51DF-A9AD-5FFD33EA91B3}" dt="2026-01-22T20:48:56.570" v="9" actId="20577"/>
          <ac:spMkLst>
            <pc:docMk/>
            <pc:sldMk cId="3567175000" sldId="317"/>
            <ac:spMk id="2" creationId="{0775FDD4-7AA7-F83F-6A71-118BECDD73C2}"/>
          </ac:spMkLst>
        </pc:spChg>
        <pc:spChg chg="mod">
          <ac:chgData name="Kuster,Shady" userId="b263524c-cd83-48d5-94c4-9dac61203ce6" providerId="ADAL" clId="{9D4BAECF-DA5E-51DF-A9AD-5FFD33EA91B3}" dt="2026-01-22T20:51:42.297" v="73" actId="14100"/>
          <ac:spMkLst>
            <pc:docMk/>
            <pc:sldMk cId="3567175000" sldId="317"/>
            <ac:spMk id="3" creationId="{6F516126-3695-71D9-F944-2A8F98BFEBA7}"/>
          </ac:spMkLst>
        </pc:spChg>
        <pc:spChg chg="mod">
          <ac:chgData name="Kuster,Shady" userId="b263524c-cd83-48d5-94c4-9dac61203ce6" providerId="ADAL" clId="{9D4BAECF-DA5E-51DF-A9AD-5FFD33EA91B3}" dt="2026-01-22T20:51:55.150" v="101" actId="20577"/>
          <ac:spMkLst>
            <pc:docMk/>
            <pc:sldMk cId="3567175000" sldId="317"/>
            <ac:spMk id="5" creationId="{BF1072F6-3BC1-E3FD-328D-90B4318D81E9}"/>
          </ac:spMkLst>
        </pc:spChg>
        <pc:spChg chg="mod">
          <ac:chgData name="Kuster,Shady" userId="b263524c-cd83-48d5-94c4-9dac61203ce6" providerId="ADAL" clId="{9D4BAECF-DA5E-51DF-A9AD-5FFD33EA91B3}" dt="2026-01-22T20:51:45.341" v="75" actId="20577"/>
          <ac:spMkLst>
            <pc:docMk/>
            <pc:sldMk cId="3567175000" sldId="317"/>
            <ac:spMk id="17" creationId="{F9E0B5F7-F78D-ABBE-F613-4570B45CD516}"/>
          </ac:spMkLst>
        </pc:spChg>
        <pc:spChg chg="mod">
          <ac:chgData name="Kuster,Shady" userId="b263524c-cd83-48d5-94c4-9dac61203ce6" providerId="ADAL" clId="{9D4BAECF-DA5E-51DF-A9AD-5FFD33EA91B3}" dt="2026-01-22T20:51:50.833" v="93" actId="20577"/>
          <ac:spMkLst>
            <pc:docMk/>
            <pc:sldMk cId="3567175000" sldId="317"/>
            <ac:spMk id="18" creationId="{18989622-8119-025C-0EC2-400D56A843D0}"/>
          </ac:spMkLst>
        </pc:spChg>
        <pc:spChg chg="mod">
          <ac:chgData name="Kuster,Shady" userId="b263524c-cd83-48d5-94c4-9dac61203ce6" providerId="ADAL" clId="{9D4BAECF-DA5E-51DF-A9AD-5FFD33EA91B3}" dt="2026-01-22T20:51:58.329" v="102" actId="20577"/>
          <ac:spMkLst>
            <pc:docMk/>
            <pc:sldMk cId="3567175000" sldId="317"/>
            <ac:spMk id="22" creationId="{AF0A5FA3-EB6E-DCA5-AABC-A562147AC1C2}"/>
          </ac:spMkLst>
        </pc:spChg>
        <pc:spChg chg="mod">
          <ac:chgData name="Kuster,Shady" userId="b263524c-cd83-48d5-94c4-9dac61203ce6" providerId="ADAL" clId="{9D4BAECF-DA5E-51DF-A9AD-5FFD33EA91B3}" dt="2026-01-22T20:52:23.187" v="116" actId="20577"/>
          <ac:spMkLst>
            <pc:docMk/>
            <pc:sldMk cId="3567175000" sldId="317"/>
            <ac:spMk id="23" creationId="{563ACF51-09A1-925C-A755-4A19488AC1B9}"/>
          </ac:spMkLst>
        </pc:spChg>
        <pc:spChg chg="mod">
          <ac:chgData name="Kuster,Shady" userId="b263524c-cd83-48d5-94c4-9dac61203ce6" providerId="ADAL" clId="{9D4BAECF-DA5E-51DF-A9AD-5FFD33EA91B3}" dt="2026-01-22T20:52:26.948" v="117" actId="20577"/>
          <ac:spMkLst>
            <pc:docMk/>
            <pc:sldMk cId="3567175000" sldId="317"/>
            <ac:spMk id="27" creationId="{974B0165-2311-607F-6107-21E12DE93610}"/>
          </ac:spMkLst>
        </pc:spChg>
        <pc:spChg chg="mod">
          <ac:chgData name="Kuster,Shady" userId="b263524c-cd83-48d5-94c4-9dac61203ce6" providerId="ADAL" clId="{9D4BAECF-DA5E-51DF-A9AD-5FFD33EA91B3}" dt="2026-01-22T20:52:36.169" v="146" actId="20577"/>
          <ac:spMkLst>
            <pc:docMk/>
            <pc:sldMk cId="3567175000" sldId="317"/>
            <ac:spMk id="28" creationId="{757F7D0B-DD25-FF07-AF4F-1F2E41E560BC}"/>
          </ac:spMkLst>
        </pc:spChg>
        <pc:spChg chg="mod">
          <ac:chgData name="Kuster,Shady" userId="b263524c-cd83-48d5-94c4-9dac61203ce6" providerId="ADAL" clId="{9D4BAECF-DA5E-51DF-A9AD-5FFD33EA91B3}" dt="2026-01-22T20:51:42.297" v="73" actId="14100"/>
          <ac:spMkLst>
            <pc:docMk/>
            <pc:sldMk cId="3567175000" sldId="317"/>
            <ac:spMk id="32" creationId="{33D010E1-3C0F-221A-2618-2B4708CD639A}"/>
          </ac:spMkLst>
        </pc:spChg>
        <pc:spChg chg="mod">
          <ac:chgData name="Kuster,Shady" userId="b263524c-cd83-48d5-94c4-9dac61203ce6" providerId="ADAL" clId="{9D4BAECF-DA5E-51DF-A9AD-5FFD33EA91B3}" dt="2026-01-22T20:49:54.499" v="51" actId="14100"/>
          <ac:spMkLst>
            <pc:docMk/>
            <pc:sldMk cId="3567175000" sldId="317"/>
            <ac:spMk id="33" creationId="{1548D3E3-4503-F4D4-6C88-E1E4A4171A52}"/>
          </ac:spMkLst>
        </pc:spChg>
        <pc:spChg chg="mod">
          <ac:chgData name="Kuster,Shady" userId="b263524c-cd83-48d5-94c4-9dac61203ce6" providerId="ADAL" clId="{9D4BAECF-DA5E-51DF-A9AD-5FFD33EA91B3}" dt="2026-01-22T20:51:42.297" v="73" actId="14100"/>
          <ac:spMkLst>
            <pc:docMk/>
            <pc:sldMk cId="3567175000" sldId="317"/>
            <ac:spMk id="37" creationId="{28F98BD5-F710-1367-02B8-387EE76D43B5}"/>
          </ac:spMkLst>
        </pc:spChg>
        <pc:spChg chg="mod">
          <ac:chgData name="Kuster,Shady" userId="b263524c-cd83-48d5-94c4-9dac61203ce6" providerId="ADAL" clId="{9D4BAECF-DA5E-51DF-A9AD-5FFD33EA91B3}" dt="2026-01-22T20:49:54.499" v="51" actId="14100"/>
          <ac:spMkLst>
            <pc:docMk/>
            <pc:sldMk cId="3567175000" sldId="317"/>
            <ac:spMk id="38" creationId="{6C55E4BA-2AC9-7B22-64C4-36D40F4C898F}"/>
          </ac:spMkLst>
        </pc:spChg>
        <pc:spChg chg="mod">
          <ac:chgData name="Kuster,Shady" userId="b263524c-cd83-48d5-94c4-9dac61203ce6" providerId="ADAL" clId="{9D4BAECF-DA5E-51DF-A9AD-5FFD33EA91B3}" dt="2026-01-22T20:51:42.297" v="73" actId="14100"/>
          <ac:spMkLst>
            <pc:docMk/>
            <pc:sldMk cId="3567175000" sldId="317"/>
            <ac:spMk id="42" creationId="{EA141489-9BC1-8B00-BD6D-35B2233B702B}"/>
          </ac:spMkLst>
        </pc:spChg>
        <pc:spChg chg="mod">
          <ac:chgData name="Kuster,Shady" userId="b263524c-cd83-48d5-94c4-9dac61203ce6" providerId="ADAL" clId="{9D4BAECF-DA5E-51DF-A9AD-5FFD33EA91B3}" dt="2026-01-22T20:49:54.499" v="51" actId="14100"/>
          <ac:spMkLst>
            <pc:docMk/>
            <pc:sldMk cId="3567175000" sldId="317"/>
            <ac:spMk id="43" creationId="{774CB5BF-8C2C-4301-F474-459E29C113FD}"/>
          </ac:spMkLst>
        </pc:spChg>
        <pc:spChg chg="mod">
          <ac:chgData name="Kuster,Shady" userId="b263524c-cd83-48d5-94c4-9dac61203ce6" providerId="ADAL" clId="{9D4BAECF-DA5E-51DF-A9AD-5FFD33EA91B3}" dt="2026-01-22T20:51:42.297" v="73" actId="14100"/>
          <ac:spMkLst>
            <pc:docMk/>
            <pc:sldMk cId="3567175000" sldId="317"/>
            <ac:spMk id="47" creationId="{091EF99F-C64D-45C8-99C5-DEC220604FCC}"/>
          </ac:spMkLst>
        </pc:spChg>
        <pc:spChg chg="mod">
          <ac:chgData name="Kuster,Shady" userId="b263524c-cd83-48d5-94c4-9dac61203ce6" providerId="ADAL" clId="{9D4BAECF-DA5E-51DF-A9AD-5FFD33EA91B3}" dt="2026-01-22T20:49:54.499" v="51" actId="14100"/>
          <ac:spMkLst>
            <pc:docMk/>
            <pc:sldMk cId="3567175000" sldId="317"/>
            <ac:spMk id="48" creationId="{D10415BF-9F13-0E64-526A-F9DA22411F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85D62-F291-774F-9ECD-E0E8112FA444}" type="datetimeFigureOut">
              <a:rPr lang="en-US" smtClean="0"/>
              <a:t>1/22/26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CE1A5-CCE8-0944-9100-AD2DF3ECE19C}" type="slidenum">
              <a:rPr lang="en-US" smtClean="0"/>
              <a:t>‹#›</a:t>
            </a:fld>
            <a:endParaRPr lang="en-US"/>
          </a:p>
        </p:txBody>
      </p:sp>
    </p:spTree>
    <p:extLst>
      <p:ext uri="{BB962C8B-B14F-4D97-AF65-F5344CB8AC3E}">
        <p14:creationId xmlns:p14="http://schemas.microsoft.com/office/powerpoint/2010/main" val="319865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Presentation created from “Introducing the Shell” website linked here: https://</a:t>
            </a:r>
            <a:r>
              <a:rPr lang="en-US" dirty="0" err="1"/>
              <a:t>colorado</a:t>
            </a:r>
            <a:r>
              <a:rPr lang="en-US" dirty="0"/>
              <a:t>-state-university-</a:t>
            </a:r>
            <a:r>
              <a:rPr lang="en-US" dirty="0" err="1"/>
              <a:t>cmb.github.io</a:t>
            </a:r>
            <a:r>
              <a:rPr lang="en-US" dirty="0"/>
              <a:t>/shell-novice/01-intro/</a:t>
            </a:r>
            <a:r>
              <a:rPr lang="en-US" dirty="0" err="1"/>
              <a:t>index.html</a:t>
            </a:r>
            <a:endParaRPr lang="en-US" dirty="0"/>
          </a:p>
          <a:p>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1</a:t>
            </a:fld>
            <a:endParaRPr lang="en-US"/>
          </a:p>
        </p:txBody>
      </p:sp>
    </p:spTree>
    <p:extLst>
      <p:ext uri="{BB962C8B-B14F-4D97-AF65-F5344CB8AC3E}">
        <p14:creationId xmlns:p14="http://schemas.microsoft.com/office/powerpoint/2010/main" val="2149936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asking the class if they have ideas. If they are quiet and tired, just go through it instead.</a:t>
            </a:r>
          </a:p>
        </p:txBody>
      </p:sp>
      <p:sp>
        <p:nvSpPr>
          <p:cNvPr id="4" name="Slide Number Placeholder 3"/>
          <p:cNvSpPr>
            <a:spLocks noGrp="1"/>
          </p:cNvSpPr>
          <p:nvPr>
            <p:ph type="sldNum" sz="quarter" idx="5"/>
          </p:nvPr>
        </p:nvSpPr>
        <p:spPr/>
        <p:txBody>
          <a:bodyPr/>
          <a:lstStyle/>
          <a:p>
            <a:fld id="{A4ECE1A5-CCE8-0944-9100-AD2DF3ECE19C}" type="slidenum">
              <a:rPr lang="en-US" smtClean="0"/>
              <a:t>11</a:t>
            </a:fld>
            <a:endParaRPr lang="en-US"/>
          </a:p>
        </p:txBody>
      </p:sp>
    </p:spTree>
    <p:extLst>
      <p:ext uri="{BB962C8B-B14F-4D97-AF65-F5344CB8AC3E}">
        <p14:creationId xmlns:p14="http://schemas.microsoft.com/office/powerpoint/2010/main" val="311327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a:t>
            </a:r>
          </a:p>
          <a:p>
            <a:r>
              <a:rPr lang="en-US" dirty="0"/>
              <a:t>https://</a:t>
            </a:r>
            <a:r>
              <a:rPr lang="en-US" dirty="0" err="1"/>
              <a:t>wikirby.com</a:t>
            </a:r>
            <a:r>
              <a:rPr lang="en-US" dirty="0"/>
              <a:t>/wiki/Gooey\</a:t>
            </a:r>
          </a:p>
          <a:p>
            <a:r>
              <a:rPr lang="en-US" dirty="0"/>
              <a:t>https://</a:t>
            </a:r>
            <a:r>
              <a:rPr lang="en-US" dirty="0" err="1"/>
              <a:t>thebestblogrecipes.com</a:t>
            </a:r>
            <a:r>
              <a:rPr lang="en-US" dirty="0"/>
              <a:t>/ooey-gooey-cookies/ </a:t>
            </a:r>
          </a:p>
          <a:p>
            <a:r>
              <a:rPr lang="en-US" dirty="0"/>
              <a:t>https://</a:t>
            </a:r>
            <a:r>
              <a:rPr lang="en-US" dirty="0" err="1"/>
              <a:t>www.publicdomainpictures.net</a:t>
            </a:r>
            <a:r>
              <a:rPr lang="en-US" dirty="0"/>
              <a:t>/</a:t>
            </a:r>
            <a:r>
              <a:rPr lang="en-US" dirty="0" err="1"/>
              <a:t>en</a:t>
            </a:r>
            <a:r>
              <a:rPr lang="en-US" dirty="0"/>
              <a:t>/</a:t>
            </a:r>
            <a:r>
              <a:rPr lang="en-US" dirty="0" err="1"/>
              <a:t>view-image.php?image</a:t>
            </a:r>
            <a:r>
              <a:rPr lang="en-US" dirty="0"/>
              <a:t>=228414&amp;picture=sea-shell</a:t>
            </a:r>
          </a:p>
          <a:p>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12</a:t>
            </a:fld>
            <a:endParaRPr lang="en-US"/>
          </a:p>
        </p:txBody>
      </p:sp>
    </p:spTree>
    <p:extLst>
      <p:ext uri="{BB962C8B-B14F-4D97-AF65-F5344CB8AC3E}">
        <p14:creationId xmlns:p14="http://schemas.microsoft.com/office/powerpoint/2010/main" val="26188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tell you the commands, let’s discover them…</a:t>
            </a:r>
          </a:p>
        </p:txBody>
      </p:sp>
      <p:sp>
        <p:nvSpPr>
          <p:cNvPr id="4" name="Slide Number Placeholder 3"/>
          <p:cNvSpPr>
            <a:spLocks noGrp="1"/>
          </p:cNvSpPr>
          <p:nvPr>
            <p:ph type="sldNum" sz="quarter" idx="5"/>
          </p:nvPr>
        </p:nvSpPr>
        <p:spPr/>
        <p:txBody>
          <a:bodyPr/>
          <a:lstStyle/>
          <a:p>
            <a:fld id="{A4ECE1A5-CCE8-0944-9100-AD2DF3ECE19C}" type="slidenum">
              <a:rPr lang="en-US" smtClean="0"/>
              <a:t>13</a:t>
            </a:fld>
            <a:endParaRPr lang="en-US"/>
          </a:p>
        </p:txBody>
      </p:sp>
    </p:spTree>
    <p:extLst>
      <p:ext uri="{BB962C8B-B14F-4D97-AF65-F5344CB8AC3E}">
        <p14:creationId xmlns:p14="http://schemas.microsoft.com/office/powerpoint/2010/main" val="1262246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folks are having fun and learning, feel free to do 30 min and take a break afterward.</a:t>
            </a:r>
          </a:p>
          <a:p>
            <a:endParaRPr lang="en-US" dirty="0"/>
          </a:p>
          <a:p>
            <a:r>
              <a:rPr lang="en-US" dirty="0"/>
              <a:t>Have them raise hands if they get stuck, confused, or frustrated.</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99946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on board:</a:t>
            </a:r>
          </a:p>
          <a:p>
            <a:endParaRPr lang="en-US" dirty="0"/>
          </a:p>
          <a:p>
            <a:r>
              <a:rPr lang="en-US" dirty="0"/>
              <a:t>Locations = directories</a:t>
            </a:r>
          </a:p>
          <a:p>
            <a:endParaRPr lang="en-US" dirty="0"/>
          </a:p>
          <a:p>
            <a:r>
              <a:rPr lang="en-US" dirty="0"/>
              <a:t>Items = files</a:t>
            </a:r>
          </a:p>
          <a:p>
            <a:endParaRPr lang="en-US" dirty="0"/>
          </a:p>
          <a:p>
            <a:r>
              <a:rPr lang="en-US" dirty="0"/>
              <a:t>Location where you currently exist = current working directory</a:t>
            </a:r>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773195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class about the "grammar" of the game. Make connections between the game and real computers. Write on board:</a:t>
            </a:r>
          </a:p>
          <a:p>
            <a:endParaRPr lang="en-US" dirty="0"/>
          </a:p>
          <a:p>
            <a:r>
              <a:rPr lang="en-US" dirty="0"/>
              <a:t>Locations = directories</a:t>
            </a:r>
          </a:p>
          <a:p>
            <a:endParaRPr lang="en-US" dirty="0"/>
          </a:p>
          <a:p>
            <a:r>
              <a:rPr lang="en-US" dirty="0"/>
              <a:t>Items = files</a:t>
            </a:r>
          </a:p>
          <a:p>
            <a:endParaRPr lang="en-US" dirty="0"/>
          </a:p>
          <a:p>
            <a:r>
              <a:rPr lang="en-US" dirty="0"/>
              <a:t>Location where you currently exist = current working directory</a:t>
            </a:r>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62871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17</a:t>
            </a:fld>
            <a:endParaRPr lang="en-US"/>
          </a:p>
        </p:txBody>
      </p:sp>
    </p:spTree>
    <p:extLst>
      <p:ext uri="{BB962C8B-B14F-4D97-AF65-F5344CB8AC3E}">
        <p14:creationId xmlns:p14="http://schemas.microsoft.com/office/powerpoint/2010/main" val="1123766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3977657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purpose of each command. Ask students what command from terminus matches, one at a time. Can give hints (“this one moved you between locations in Terminus…”)</a:t>
            </a:r>
          </a:p>
          <a:p>
            <a:endParaRPr lang="en-US" dirty="0"/>
          </a:p>
          <a:p>
            <a:r>
              <a:rPr lang="en-US" dirty="0"/>
              <a:t>They should know the first 4. It’s okay if they didn’t get far enough in the game to learn the last four commands.</a:t>
            </a:r>
          </a:p>
          <a:p>
            <a:endParaRPr lang="en-US" dirty="0"/>
          </a:p>
          <a:p>
            <a:r>
              <a:rPr lang="en-US" dirty="0"/>
              <a:t>Feel free to demo in your terminal if students want to see what it really looks like.</a:t>
            </a:r>
          </a:p>
        </p:txBody>
      </p:sp>
      <p:sp>
        <p:nvSpPr>
          <p:cNvPr id="4" name="Slide Number Placeholder 3"/>
          <p:cNvSpPr>
            <a:spLocks noGrp="1"/>
          </p:cNvSpPr>
          <p:nvPr>
            <p:ph type="sldNum" sz="quarter" idx="5"/>
          </p:nvPr>
        </p:nvSpPr>
        <p:spPr/>
        <p:txBody>
          <a:bodyPr/>
          <a:lstStyle/>
          <a:p>
            <a:fld id="{A4ECE1A5-CCE8-0944-9100-AD2DF3ECE19C}" type="slidenum">
              <a:rPr lang="en-US" smtClean="0"/>
              <a:t>19</a:t>
            </a:fld>
            <a:endParaRPr lang="en-US"/>
          </a:p>
        </p:txBody>
      </p:sp>
    </p:spTree>
    <p:extLst>
      <p:ext uri="{BB962C8B-B14F-4D97-AF65-F5344CB8AC3E}">
        <p14:creationId xmlns:p14="http://schemas.microsoft.com/office/powerpoint/2010/main" val="3535206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take two minute and talk with the person next to them.</a:t>
            </a:r>
          </a:p>
          <a:p>
            <a:endParaRPr lang="en-US" dirty="0"/>
          </a:p>
          <a:p>
            <a:r>
              <a:rPr lang="en-US" dirty="0"/>
              <a:t>Then give the answers and point out the working directory, parent directory, and home directory in the image.</a:t>
            </a:r>
          </a:p>
        </p:txBody>
      </p:sp>
      <p:sp>
        <p:nvSpPr>
          <p:cNvPr id="4" name="Slide Number Placeholder 3"/>
          <p:cNvSpPr>
            <a:spLocks noGrp="1"/>
          </p:cNvSpPr>
          <p:nvPr>
            <p:ph type="sldNum" sz="quarter" idx="5"/>
          </p:nvPr>
        </p:nvSpPr>
        <p:spPr/>
        <p:txBody>
          <a:bodyPr/>
          <a:lstStyle/>
          <a:p>
            <a:fld id="{A4ECE1A5-CCE8-0944-9100-AD2DF3ECE19C}" type="slidenum">
              <a:rPr lang="en-US" smtClean="0"/>
              <a:t>20</a:t>
            </a:fld>
            <a:endParaRPr lang="en-US"/>
          </a:p>
        </p:txBody>
      </p:sp>
    </p:spTree>
    <p:extLst>
      <p:ext uri="{BB962C8B-B14F-4D97-AF65-F5344CB8AC3E}">
        <p14:creationId xmlns:p14="http://schemas.microsoft.com/office/powerpoint/2010/main" val="418705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3</a:t>
            </a:fld>
            <a:endParaRPr lang="en-US"/>
          </a:p>
        </p:txBody>
      </p:sp>
    </p:spTree>
    <p:extLst>
      <p:ext uri="{BB962C8B-B14F-4D97-AF65-F5344CB8AC3E}">
        <p14:creationId xmlns:p14="http://schemas.microsoft.com/office/powerpoint/2010/main" val="506366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take two minute and talk with the person next to them.</a:t>
            </a:r>
          </a:p>
          <a:p>
            <a:endParaRPr lang="en-US" dirty="0"/>
          </a:p>
          <a:p>
            <a:r>
              <a:rPr lang="en-US" dirty="0"/>
              <a:t>Then give the answers and point out the working directory, parent directory, and home directory in the image.</a:t>
            </a:r>
          </a:p>
        </p:txBody>
      </p:sp>
      <p:sp>
        <p:nvSpPr>
          <p:cNvPr id="4" name="Slide Number Placeholder 3"/>
          <p:cNvSpPr>
            <a:spLocks noGrp="1"/>
          </p:cNvSpPr>
          <p:nvPr>
            <p:ph type="sldNum" sz="quarter" idx="5"/>
          </p:nvPr>
        </p:nvSpPr>
        <p:spPr/>
        <p:txBody>
          <a:bodyPr/>
          <a:lstStyle/>
          <a:p>
            <a:fld id="{A4ECE1A5-CCE8-0944-9100-AD2DF3ECE19C}" type="slidenum">
              <a:rPr lang="en-US" smtClean="0"/>
              <a:t>21</a:t>
            </a:fld>
            <a:endParaRPr lang="en-US"/>
          </a:p>
        </p:txBody>
      </p:sp>
    </p:spTree>
    <p:extLst>
      <p:ext uri="{BB962C8B-B14F-4D97-AF65-F5344CB8AC3E}">
        <p14:creationId xmlns:p14="http://schemas.microsoft.com/office/powerpoint/2010/main" val="110337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take five minutes to talk to the person next to them. Then take five minutes to go over and answer questions. You can also demo on your terminal.</a:t>
            </a:r>
          </a:p>
          <a:p>
            <a:endParaRPr lang="en-US" dirty="0"/>
          </a:p>
          <a:p>
            <a:r>
              <a:rPr lang="en-US" dirty="0"/>
              <a:t>Emphasize caution with the rm command. Note that touch doesn’t overwrite files, but other commands will! Such as cp and mv</a:t>
            </a:r>
          </a:p>
        </p:txBody>
      </p:sp>
      <p:sp>
        <p:nvSpPr>
          <p:cNvPr id="4" name="Slide Number Placeholder 3"/>
          <p:cNvSpPr>
            <a:spLocks noGrp="1"/>
          </p:cNvSpPr>
          <p:nvPr>
            <p:ph type="sldNum" sz="quarter" idx="5"/>
          </p:nvPr>
        </p:nvSpPr>
        <p:spPr/>
        <p:txBody>
          <a:bodyPr/>
          <a:lstStyle/>
          <a:p>
            <a:fld id="{A4ECE1A5-CCE8-0944-9100-AD2DF3ECE19C}" type="slidenum">
              <a:rPr lang="en-US" smtClean="0"/>
              <a:t>22</a:t>
            </a:fld>
            <a:endParaRPr lang="en-US"/>
          </a:p>
        </p:txBody>
      </p:sp>
    </p:spTree>
    <p:extLst>
      <p:ext uri="{BB962C8B-B14F-4D97-AF65-F5344CB8AC3E}">
        <p14:creationId xmlns:p14="http://schemas.microsoft.com/office/powerpoint/2010/main" val="2236985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week we will do an example and see these commands in action!</a:t>
            </a:r>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307489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intimidated when you hear things like this. Let’s define some computer science jargon!</a:t>
            </a:r>
          </a:p>
          <a:p>
            <a:endParaRPr lang="en-US" dirty="0"/>
          </a:p>
          <a:p>
            <a:r>
              <a:rPr lang="en-US" dirty="0"/>
              <a:t>Image: https://</a:t>
            </a:r>
            <a:r>
              <a:rPr lang="en-US" dirty="0" err="1"/>
              <a:t>screenrant.com</a:t>
            </a:r>
            <a:r>
              <a:rPr lang="en-US" dirty="0"/>
              <a:t>/matrix-code-inspiration/ </a:t>
            </a:r>
          </a:p>
        </p:txBody>
      </p:sp>
      <p:sp>
        <p:nvSpPr>
          <p:cNvPr id="4" name="Slide Number Placeholder 3"/>
          <p:cNvSpPr>
            <a:spLocks noGrp="1"/>
          </p:cNvSpPr>
          <p:nvPr>
            <p:ph type="sldNum" sz="quarter" idx="5"/>
          </p:nvPr>
        </p:nvSpPr>
        <p:spPr/>
        <p:txBody>
          <a:bodyPr/>
          <a:lstStyle/>
          <a:p>
            <a:fld id="{A4ECE1A5-CCE8-0944-9100-AD2DF3ECE19C}" type="slidenum">
              <a:rPr lang="en-US" smtClean="0"/>
              <a:t>5</a:t>
            </a:fld>
            <a:endParaRPr lang="en-US"/>
          </a:p>
        </p:txBody>
      </p:sp>
    </p:spTree>
    <p:extLst>
      <p:ext uri="{BB962C8B-B14F-4D97-AF65-F5344CB8AC3E}">
        <p14:creationId xmlns:p14="http://schemas.microsoft.com/office/powerpoint/2010/main" val="204341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www.istockphoto.com</a:t>
            </a:r>
            <a:r>
              <a:rPr lang="en-US" dirty="0"/>
              <a:t>/photos/person-using-mouse</a:t>
            </a:r>
          </a:p>
        </p:txBody>
      </p:sp>
      <p:sp>
        <p:nvSpPr>
          <p:cNvPr id="4" name="Slide Number Placeholder 3"/>
          <p:cNvSpPr>
            <a:spLocks noGrp="1"/>
          </p:cNvSpPr>
          <p:nvPr>
            <p:ph type="sldNum" sz="quarter" idx="5"/>
          </p:nvPr>
        </p:nvSpPr>
        <p:spPr/>
        <p:txBody>
          <a:bodyPr/>
          <a:lstStyle/>
          <a:p>
            <a:fld id="{A4ECE1A5-CCE8-0944-9100-AD2DF3ECE19C}" type="slidenum">
              <a:rPr lang="en-US" smtClean="0"/>
              <a:t>6</a:t>
            </a:fld>
            <a:endParaRPr lang="en-US"/>
          </a:p>
        </p:txBody>
      </p:sp>
    </p:spTree>
    <p:extLst>
      <p:ext uri="{BB962C8B-B14F-4D97-AF65-F5344CB8AC3E}">
        <p14:creationId xmlns:p14="http://schemas.microsoft.com/office/powerpoint/2010/main" val="82693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en.wikipedia.org</a:t>
            </a:r>
            <a:r>
              <a:rPr lang="en-US" dirty="0"/>
              <a:t>/wiki/Typing </a:t>
            </a:r>
          </a:p>
          <a:p>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7</a:t>
            </a:fld>
            <a:endParaRPr lang="en-US"/>
          </a:p>
        </p:txBody>
      </p:sp>
    </p:spTree>
    <p:extLst>
      <p:ext uri="{BB962C8B-B14F-4D97-AF65-F5344CB8AC3E}">
        <p14:creationId xmlns:p14="http://schemas.microsoft.com/office/powerpoint/2010/main" val="345704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a:t>
            </a:r>
          </a:p>
          <a:p>
            <a:r>
              <a:rPr lang="en-US" dirty="0"/>
              <a:t>https://</a:t>
            </a:r>
            <a:r>
              <a:rPr lang="en-US" dirty="0" err="1"/>
              <a:t>www.vectorstock.com</a:t>
            </a:r>
            <a:r>
              <a:rPr lang="en-US" dirty="0"/>
              <a:t>/royalty-free-vectors/bridge-cartoon-vectors</a:t>
            </a:r>
          </a:p>
          <a:p>
            <a:r>
              <a:rPr lang="en-US" dirty="0"/>
              <a:t>https://</a:t>
            </a:r>
            <a:r>
              <a:rPr lang="en-US" dirty="0" err="1"/>
              <a:t>www.istockphoto.com</a:t>
            </a:r>
            <a:r>
              <a:rPr lang="en-US" dirty="0"/>
              <a:t>/illustrations/operating-system</a:t>
            </a:r>
          </a:p>
          <a:p>
            <a:r>
              <a:rPr lang="en-US" dirty="0"/>
              <a:t>https://</a:t>
            </a:r>
            <a:r>
              <a:rPr lang="en-US" dirty="0" err="1"/>
              <a:t>www.vecteezy.com</a:t>
            </a:r>
            <a:r>
              <a:rPr lang="en-US" dirty="0"/>
              <a:t>/vector-art/67549027-black-and-white-illustration-of-a-man-focused-on-typing-on-a-computer-keyboard</a:t>
            </a:r>
          </a:p>
          <a:p>
            <a:endParaRPr lang="en-US" dirty="0"/>
          </a:p>
          <a:p>
            <a:endParaRPr lang="en-US" dirty="0"/>
          </a:p>
          <a:p>
            <a:endParaRPr lang="en-US" dirty="0"/>
          </a:p>
          <a:p>
            <a:r>
              <a:rPr lang="en-US" dirty="0" err="1"/>
              <a:t>Bourne</a:t>
            </a:r>
            <a:r>
              <a:rPr lang="en-US" dirty="0"/>
              <a:t> again shell: https://</a:t>
            </a:r>
            <a:r>
              <a:rPr lang="en-US" dirty="0" err="1"/>
              <a:t>en.wikipedia.org</a:t>
            </a:r>
            <a:r>
              <a:rPr lang="en-US" dirty="0"/>
              <a:t>/wiki/</a:t>
            </a:r>
            <a:r>
              <a:rPr lang="en-US" dirty="0" err="1"/>
              <a:t>Bourne_shell</a:t>
            </a:r>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8</a:t>
            </a:fld>
            <a:endParaRPr lang="en-US"/>
          </a:p>
        </p:txBody>
      </p:sp>
    </p:spTree>
    <p:extLst>
      <p:ext uri="{BB962C8B-B14F-4D97-AF65-F5344CB8AC3E}">
        <p14:creationId xmlns:p14="http://schemas.microsoft.com/office/powerpoint/2010/main" val="93572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big picture: remember that both the GUI and the shell can accomplish some of the same tasks, like making files/directories and navigating your computer's file system.</a:t>
            </a:r>
          </a:p>
          <a:p>
            <a:endParaRPr lang="en-US" dirty="0"/>
          </a:p>
          <a:p>
            <a:r>
              <a:rPr lang="en-US" dirty="0"/>
              <a:t>Images:</a:t>
            </a:r>
          </a:p>
          <a:p>
            <a:r>
              <a:rPr lang="en-US" dirty="0"/>
              <a:t>https://</a:t>
            </a:r>
            <a:r>
              <a:rPr lang="en-US" dirty="0" err="1"/>
              <a:t>en.wikipedia.org</a:t>
            </a:r>
            <a:r>
              <a:rPr lang="en-US" dirty="0"/>
              <a:t>/wiki/Typing </a:t>
            </a:r>
          </a:p>
          <a:p>
            <a:endParaRPr lang="en-US" dirty="0"/>
          </a:p>
          <a:p>
            <a:endParaRPr lang="en-US" dirty="0"/>
          </a:p>
          <a:p>
            <a:endParaRPr lang="en-US" dirty="0"/>
          </a:p>
          <a:p>
            <a:r>
              <a:rPr lang="en-US" dirty="0" err="1"/>
              <a:t>Bourne</a:t>
            </a:r>
            <a:r>
              <a:rPr lang="en-US" dirty="0"/>
              <a:t> again shell: https://</a:t>
            </a:r>
            <a:r>
              <a:rPr lang="en-US" dirty="0" err="1"/>
              <a:t>en.wikipedia.org</a:t>
            </a:r>
            <a:r>
              <a:rPr lang="en-US" dirty="0"/>
              <a:t>/wiki/</a:t>
            </a:r>
            <a:r>
              <a:rPr lang="en-US" dirty="0" err="1"/>
              <a:t>Bourne_shell</a:t>
            </a:r>
            <a:endParaRPr lang="en-US" dirty="0"/>
          </a:p>
        </p:txBody>
      </p:sp>
      <p:sp>
        <p:nvSpPr>
          <p:cNvPr id="4" name="Slide Number Placeholder 3"/>
          <p:cNvSpPr>
            <a:spLocks noGrp="1"/>
          </p:cNvSpPr>
          <p:nvPr>
            <p:ph type="sldNum" sz="quarter" idx="5"/>
          </p:nvPr>
        </p:nvSpPr>
        <p:spPr/>
        <p:txBody>
          <a:bodyPr/>
          <a:lstStyle/>
          <a:p>
            <a:fld id="{A4ECE1A5-CCE8-0944-9100-AD2DF3ECE19C}" type="slidenum">
              <a:rPr lang="en-US" smtClean="0"/>
              <a:t>9</a:t>
            </a:fld>
            <a:endParaRPr lang="en-US"/>
          </a:p>
        </p:txBody>
      </p:sp>
    </p:spTree>
    <p:extLst>
      <p:ext uri="{BB962C8B-B14F-4D97-AF65-F5344CB8AC3E}">
        <p14:creationId xmlns:p14="http://schemas.microsoft.com/office/powerpoint/2010/main" val="4167072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thinking: “This is great, Charli, but why can’t I just use a GUI? It works well for me, and I’m good at it!”</a:t>
            </a:r>
          </a:p>
          <a:p>
            <a:r>
              <a:rPr lang="en-US" dirty="0"/>
              <a:t>You are all budding computational biologists! The Shell is an essential skill for working with big data.</a:t>
            </a:r>
          </a:p>
          <a:p>
            <a:endParaRPr lang="en-US" dirty="0"/>
          </a:p>
          <a:p>
            <a:r>
              <a:rPr lang="en-US" dirty="0"/>
              <a:t>It is not easy to learn, it will take effort, but you can do it! And believe me, it will be worth it!</a:t>
            </a:r>
          </a:p>
          <a:p>
            <a:endParaRPr lang="en-US" dirty="0"/>
          </a:p>
          <a:p>
            <a:r>
              <a:rPr lang="en-US" dirty="0"/>
              <a:t>Image: https://</a:t>
            </a:r>
            <a:r>
              <a:rPr lang="en-US" dirty="0" err="1"/>
              <a:t>stock.adobe.com</a:t>
            </a:r>
            <a:r>
              <a:rPr lang="en-US" dirty="0"/>
              <a:t>/</a:t>
            </a:r>
            <a:r>
              <a:rPr lang="en-US" dirty="0" err="1"/>
              <a:t>search?k</a:t>
            </a:r>
            <a:r>
              <a:rPr lang="en-US" dirty="0"/>
              <a:t>=</a:t>
            </a:r>
            <a:r>
              <a:rPr lang="en-US" dirty="0" err="1"/>
              <a:t>old+person+using+computer</a:t>
            </a:r>
            <a:r>
              <a:rPr lang="en-US" dirty="0"/>
              <a:t> </a:t>
            </a:r>
          </a:p>
        </p:txBody>
      </p:sp>
      <p:sp>
        <p:nvSpPr>
          <p:cNvPr id="4" name="Slide Number Placeholder 3"/>
          <p:cNvSpPr>
            <a:spLocks noGrp="1"/>
          </p:cNvSpPr>
          <p:nvPr>
            <p:ph type="sldNum" sz="quarter" idx="5"/>
          </p:nvPr>
        </p:nvSpPr>
        <p:spPr/>
        <p:txBody>
          <a:bodyPr/>
          <a:lstStyle/>
          <a:p>
            <a:fld id="{A4ECE1A5-CCE8-0944-9100-AD2DF3ECE19C}" type="slidenum">
              <a:rPr lang="en-US" smtClean="0"/>
              <a:t>10</a:t>
            </a:fld>
            <a:endParaRPr lang="en-US"/>
          </a:p>
        </p:txBody>
      </p:sp>
    </p:spTree>
    <p:extLst>
      <p:ext uri="{BB962C8B-B14F-4D97-AF65-F5344CB8AC3E}">
        <p14:creationId xmlns:p14="http://schemas.microsoft.com/office/powerpoint/2010/main" val="3703969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29B2-CDC3-8013-0606-B76B749650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23270A-B444-A4B5-6C30-2813C5A280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3F1B9-368C-BFFB-9FB8-388B9AEABC0D}"/>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5" name="Footer Placeholder 4">
            <a:extLst>
              <a:ext uri="{FF2B5EF4-FFF2-40B4-BE49-F238E27FC236}">
                <a16:creationId xmlns:a16="http://schemas.microsoft.com/office/drawing/2014/main" id="{0D1CB2C7-1DAB-4558-E4A8-B03BBA37D4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60DAB5-39AC-F6DD-1E5C-EF470E9656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6202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DF76-D11E-2391-9C76-F29339667A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339524-735A-4468-A346-2A1EF2CD32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AA17B-9DB6-6CD8-A6DB-9ADB14435391}"/>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5" name="Footer Placeholder 4">
            <a:extLst>
              <a:ext uri="{FF2B5EF4-FFF2-40B4-BE49-F238E27FC236}">
                <a16:creationId xmlns:a16="http://schemas.microsoft.com/office/drawing/2014/main" id="{36779219-599B-AAF8-96BC-31D6E34C6F2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5457F3-9C61-47E0-082E-334532401D0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480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236BA-4C2C-9BFA-F0AA-29AD2052E5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B3F02E-E97C-DDCA-FD50-DBB813518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E7007-5ED1-36A1-E27E-4EDDAFCF216C}"/>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5" name="Footer Placeholder 4">
            <a:extLst>
              <a:ext uri="{FF2B5EF4-FFF2-40B4-BE49-F238E27FC236}">
                <a16:creationId xmlns:a16="http://schemas.microsoft.com/office/drawing/2014/main" id="{599FE367-CA54-0A64-CB70-E1D0587CAF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E5DE64-AAA8-A7E7-007C-D6705805DE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1463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133655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DA34F-887C-EB04-6015-26AA8DF0C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0402DA-560A-8ABF-4C4B-50EF358C50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0F1A0-7CA6-4E21-364B-19D15102936F}"/>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5" name="Footer Placeholder 4">
            <a:extLst>
              <a:ext uri="{FF2B5EF4-FFF2-40B4-BE49-F238E27FC236}">
                <a16:creationId xmlns:a16="http://schemas.microsoft.com/office/drawing/2014/main" id="{7E925758-AC49-2AD6-D7F9-0CAD581B87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9CE210-DA67-D1B1-E83A-09B8E0C16BB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056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6897-93E7-9517-EAF7-40DC2F91E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8C773E-546C-58E9-3E66-8D7C0D6B53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885013-B40A-9674-C72D-77FAE7505DCC}"/>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5" name="Footer Placeholder 4">
            <a:extLst>
              <a:ext uri="{FF2B5EF4-FFF2-40B4-BE49-F238E27FC236}">
                <a16:creationId xmlns:a16="http://schemas.microsoft.com/office/drawing/2014/main" id="{5402DDA5-947A-1595-0264-236C25156E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26C4FA-FD47-1A74-1527-58A5F29D0A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5781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D887-38D4-3C12-FC7D-637C162C4E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E9305F-BC7B-32DC-A670-15C4A45E7D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94F35-CCDB-8D5B-C69F-A6889B1E26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EBD3E7-61C8-D802-5E34-C6A98B577D3F}"/>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6" name="Footer Placeholder 5">
            <a:extLst>
              <a:ext uri="{FF2B5EF4-FFF2-40B4-BE49-F238E27FC236}">
                <a16:creationId xmlns:a16="http://schemas.microsoft.com/office/drawing/2014/main" id="{576B1031-E31D-D781-F6A8-648DC78DDA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5A3B59-3942-9ED0-2A3F-7FFCFB3B03B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993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DEE0A-86B4-9098-F073-B02B65E269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B1FC57-7003-C1CE-9E76-23B63E7F6A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F1727B-FC6F-51C9-0AB6-70531475B0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14BECA-E4DA-C4C8-3FDD-DEE48BAFCE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7BDAFF-8A2A-CF9D-2C58-05E2810B53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614611-9DD5-F341-F3C9-26F6E7B771E8}"/>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8" name="Footer Placeholder 7">
            <a:extLst>
              <a:ext uri="{FF2B5EF4-FFF2-40B4-BE49-F238E27FC236}">
                <a16:creationId xmlns:a16="http://schemas.microsoft.com/office/drawing/2014/main" id="{68AC58B7-7B57-CDF6-9900-D54E5716636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23191F7-22EF-5FF3-D4FE-781229AA83F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203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4F16-7BA9-E8C5-7FBD-18306B35C6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BA4B8B-B3E3-4E12-2160-FDF7E06F0ABD}"/>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4" name="Footer Placeholder 3">
            <a:extLst>
              <a:ext uri="{FF2B5EF4-FFF2-40B4-BE49-F238E27FC236}">
                <a16:creationId xmlns:a16="http://schemas.microsoft.com/office/drawing/2014/main" id="{E6CD23E0-363F-D25D-A1BD-877E8578E7D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61F5AC7-E193-05C1-7A15-47426B38FB4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7808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66E87-5A67-C75A-41F3-509E06F2E759}"/>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3" name="Footer Placeholder 2">
            <a:extLst>
              <a:ext uri="{FF2B5EF4-FFF2-40B4-BE49-F238E27FC236}">
                <a16:creationId xmlns:a16="http://schemas.microsoft.com/office/drawing/2014/main" id="{16EC7473-1572-8B61-3391-8736DC1E18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8F1C41F-0D4E-4FCB-3CB5-E3AC7FC12A0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38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0491-9BCA-D0BE-7D9C-2B4F138E12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66BF30-648C-9C39-FCA2-E4019666F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1382C0-6979-66CA-F811-6AB283449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9D71C-9BEA-B046-420A-70E48650F8D2}"/>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6" name="Footer Placeholder 5">
            <a:extLst>
              <a:ext uri="{FF2B5EF4-FFF2-40B4-BE49-F238E27FC236}">
                <a16:creationId xmlns:a16="http://schemas.microsoft.com/office/drawing/2014/main" id="{47A9EF4D-5FBF-907D-B7A4-5404F74B9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BDF493C-1993-BFCB-E165-CA90AB5E765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834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2FF2-EE60-24E8-BD7D-B0D1B1C2D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C0D515-5D8B-60B1-D013-E082E97CF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47E2A-71A8-D551-E184-0126AAFA3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B816C6-690A-8148-4BD9-44879C50A722}"/>
              </a:ext>
            </a:extLst>
          </p:cNvPr>
          <p:cNvSpPr>
            <a:spLocks noGrp="1"/>
          </p:cNvSpPr>
          <p:nvPr>
            <p:ph type="dt" sz="half" idx="10"/>
          </p:nvPr>
        </p:nvSpPr>
        <p:spPr/>
        <p:txBody>
          <a:bodyPr/>
          <a:lstStyle/>
          <a:p>
            <a:fld id="{48A87A34-81AB-432B-8DAE-1953F412C126}" type="datetimeFigureOut">
              <a:rPr lang="en-US" smtClean="0"/>
              <a:t>1/22/26</a:t>
            </a:fld>
            <a:endParaRPr lang="en-US" dirty="0"/>
          </a:p>
        </p:txBody>
      </p:sp>
      <p:sp>
        <p:nvSpPr>
          <p:cNvPr id="6" name="Footer Placeholder 5">
            <a:extLst>
              <a:ext uri="{FF2B5EF4-FFF2-40B4-BE49-F238E27FC236}">
                <a16:creationId xmlns:a16="http://schemas.microsoft.com/office/drawing/2014/main" id="{56828CDC-4D07-5476-8CE6-A8C819D5AC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786D07-7C6A-5347-FFE2-07F26298966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4884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8CBDC9-AC33-A12F-3895-A313713B1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99665C-CD10-8BE3-5D77-CE62D8CC6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D7269F-FC5B-DB25-3EF5-268B0F8DBE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1/22/26</a:t>
            </a:fld>
            <a:endParaRPr lang="en-US" dirty="0"/>
          </a:p>
        </p:txBody>
      </p:sp>
      <p:sp>
        <p:nvSpPr>
          <p:cNvPr id="5" name="Footer Placeholder 4">
            <a:extLst>
              <a:ext uri="{FF2B5EF4-FFF2-40B4-BE49-F238E27FC236}">
                <a16:creationId xmlns:a16="http://schemas.microsoft.com/office/drawing/2014/main" id="{309E32DC-7852-BCAB-9263-5F4AA1B68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E77EEE29-AE9C-5A95-A4D1-DAAA99F9D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514831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abstract image">
            <a:extLst>
              <a:ext uri="{FF2B5EF4-FFF2-40B4-BE49-F238E27FC236}">
                <a16:creationId xmlns:a16="http://schemas.microsoft.com/office/drawing/2014/main" id="{6EBCB582-17C5-416D-E745-BEF523493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a:extLst>
              <a:ext uri="{FF2B5EF4-FFF2-40B4-BE49-F238E27FC236}">
                <a16:creationId xmlns:a16="http://schemas.microsoft.com/office/drawing/2014/main" id="{4AD13E1E-1FF1-E03F-4880-88D8E0E23685}"/>
              </a:ext>
            </a:extLst>
          </p:cNvPr>
          <p:cNvSpPr txBox="1">
            <a:spLocks/>
          </p:cNvSpPr>
          <p:nvPr/>
        </p:nvSpPr>
        <p:spPr>
          <a:xfrm>
            <a:off x="1857375" y="2171700"/>
            <a:ext cx="8505825" cy="2514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b="1" dirty="0"/>
              <a:t>Introduction to Command Line</a:t>
            </a:r>
          </a:p>
        </p:txBody>
      </p:sp>
      <p:sp>
        <p:nvSpPr>
          <p:cNvPr id="4" name="Title 5">
            <a:extLst>
              <a:ext uri="{FF2B5EF4-FFF2-40B4-BE49-F238E27FC236}">
                <a16:creationId xmlns:a16="http://schemas.microsoft.com/office/drawing/2014/main" id="{1FE24A7C-4306-D6B6-E2C7-207AE53B9E6D}"/>
              </a:ext>
            </a:extLst>
          </p:cNvPr>
          <p:cNvSpPr txBox="1">
            <a:spLocks/>
          </p:cNvSpPr>
          <p:nvPr/>
        </p:nvSpPr>
        <p:spPr>
          <a:xfrm>
            <a:off x="1857375" y="1908362"/>
            <a:ext cx="8505825" cy="526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b="1" dirty="0"/>
              <a:t>CM515 Week 2</a:t>
            </a:r>
          </a:p>
        </p:txBody>
      </p:sp>
      <p:sp>
        <p:nvSpPr>
          <p:cNvPr id="5" name="Title 5">
            <a:extLst>
              <a:ext uri="{FF2B5EF4-FFF2-40B4-BE49-F238E27FC236}">
                <a16:creationId xmlns:a16="http://schemas.microsoft.com/office/drawing/2014/main" id="{86DDC535-AC59-0418-FF67-20DCB2296586}"/>
              </a:ext>
            </a:extLst>
          </p:cNvPr>
          <p:cNvSpPr txBox="1">
            <a:spLocks/>
          </p:cNvSpPr>
          <p:nvPr/>
        </p:nvSpPr>
        <p:spPr>
          <a:xfrm>
            <a:off x="1828800" y="4422963"/>
            <a:ext cx="8505825" cy="526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dirty="0"/>
              <a:t>January 26, 2025 </a:t>
            </a:r>
          </a:p>
        </p:txBody>
      </p:sp>
    </p:spTree>
    <p:extLst>
      <p:ext uri="{BB962C8B-B14F-4D97-AF65-F5344CB8AC3E}">
        <p14:creationId xmlns:p14="http://schemas.microsoft.com/office/powerpoint/2010/main" val="256244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ld Person Using Computer Images – Browse 87,316 Stock Photos, Vectors, and  Video | Adobe Stock">
            <a:extLst>
              <a:ext uri="{FF2B5EF4-FFF2-40B4-BE49-F238E27FC236}">
                <a16:creationId xmlns:a16="http://schemas.microsoft.com/office/drawing/2014/main" id="{FE9282D5-A280-15F9-1FC5-559352846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58" y="22411"/>
            <a:ext cx="10219765" cy="68131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B730FB-60B2-616F-8B84-BEA0BB7F8F41}"/>
              </a:ext>
            </a:extLst>
          </p:cNvPr>
          <p:cNvSpPr txBox="1"/>
          <p:nvPr/>
        </p:nvSpPr>
        <p:spPr>
          <a:xfrm>
            <a:off x="4004579" y="148235"/>
            <a:ext cx="3631892" cy="1323439"/>
          </a:xfrm>
          <a:prstGeom prst="rect">
            <a:avLst/>
          </a:prstGeom>
          <a:noFill/>
        </p:spPr>
        <p:txBody>
          <a:bodyPr wrap="none" rtlCol="0">
            <a:spAutoFit/>
          </a:bodyPr>
          <a:lstStyle/>
          <a:p>
            <a:r>
              <a:rPr lang="en-US" sz="2000" i="1" dirty="0"/>
              <a:t>This is all great.</a:t>
            </a:r>
          </a:p>
          <a:p>
            <a:endParaRPr lang="en-US" sz="2000" i="1" dirty="0"/>
          </a:p>
          <a:p>
            <a:r>
              <a:rPr lang="en-US" sz="2000" i="1" dirty="0"/>
              <a:t>But why can’t I just use a GUI?</a:t>
            </a:r>
          </a:p>
          <a:p>
            <a:r>
              <a:rPr lang="en-US" sz="2000" i="1" dirty="0"/>
              <a:t>It works well, and I’m good at it!</a:t>
            </a:r>
          </a:p>
        </p:txBody>
      </p:sp>
    </p:spTree>
    <p:extLst>
      <p:ext uri="{BB962C8B-B14F-4D97-AF65-F5344CB8AC3E}">
        <p14:creationId xmlns:p14="http://schemas.microsoft.com/office/powerpoint/2010/main" val="3792859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hild listening to a shell.">
            <a:extLst>
              <a:ext uri="{FF2B5EF4-FFF2-40B4-BE49-F238E27FC236}">
                <a16:creationId xmlns:a16="http://schemas.microsoft.com/office/drawing/2014/main" id="{D04F07FF-7F7E-C7DD-B81A-E599C075E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86" r="17844"/>
          <a:stretch/>
        </p:blipFill>
        <p:spPr bwMode="auto">
          <a:xfrm>
            <a:off x="6494929" y="1788460"/>
            <a:ext cx="5419165"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9966FE-BCBD-E073-DDF6-3FE5ED9FAC69}"/>
              </a:ext>
            </a:extLst>
          </p:cNvPr>
          <p:cNvSpPr txBox="1">
            <a:spLocks/>
          </p:cNvSpPr>
          <p:nvPr/>
        </p:nvSpPr>
        <p:spPr>
          <a:xfrm>
            <a:off x="461683" y="35532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177D97"/>
                </a:solidFill>
              </a:rPr>
              <a:t>Why do computation biologists use the UNIX shell, command line, and BASH scripts?</a:t>
            </a:r>
          </a:p>
        </p:txBody>
      </p:sp>
      <p:sp>
        <p:nvSpPr>
          <p:cNvPr id="3" name="Content Placeholder 2">
            <a:extLst>
              <a:ext uri="{FF2B5EF4-FFF2-40B4-BE49-F238E27FC236}">
                <a16:creationId xmlns:a16="http://schemas.microsoft.com/office/drawing/2014/main" id="{352C4CFC-7E56-3C60-800C-816662140CF5}"/>
              </a:ext>
            </a:extLst>
          </p:cNvPr>
          <p:cNvSpPr txBox="1">
            <a:spLocks/>
          </p:cNvSpPr>
          <p:nvPr/>
        </p:nvSpPr>
        <p:spPr>
          <a:xfrm>
            <a:off x="277906" y="1788460"/>
            <a:ext cx="58180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Fast and automated </a:t>
            </a:r>
          </a:p>
          <a:p>
            <a:r>
              <a:rPr lang="en-US" dirty="0"/>
              <a:t>Very reproducible</a:t>
            </a:r>
          </a:p>
          <a:p>
            <a:r>
              <a:rPr lang="en-US" dirty="0"/>
              <a:t>Great for repetitive tasks</a:t>
            </a:r>
          </a:p>
          <a:p>
            <a:pPr lvl="1"/>
            <a:r>
              <a:rPr lang="en-US" dirty="0"/>
              <a:t>(things that would take humans an ungodly amount of time)</a:t>
            </a:r>
          </a:p>
          <a:p>
            <a:r>
              <a:rPr lang="en-US" dirty="0"/>
              <a:t>Remote access to supercomputers </a:t>
            </a:r>
          </a:p>
          <a:p>
            <a:pPr lvl="1"/>
            <a:r>
              <a:rPr lang="en-US" dirty="0"/>
              <a:t>(Aka computers that are </a:t>
            </a:r>
            <a:r>
              <a:rPr lang="en-US" dirty="0" err="1"/>
              <a:t>wayyyyyyyy</a:t>
            </a:r>
            <a:r>
              <a:rPr lang="en-US" dirty="0"/>
              <a:t> more powerful than your laptop)</a:t>
            </a:r>
          </a:p>
        </p:txBody>
      </p:sp>
    </p:spTree>
    <p:extLst>
      <p:ext uri="{BB962C8B-B14F-4D97-AF65-F5344CB8AC3E}">
        <p14:creationId xmlns:p14="http://schemas.microsoft.com/office/powerpoint/2010/main" val="100252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7CDC8-6908-BC5A-3097-2662FEF6947E}"/>
              </a:ext>
            </a:extLst>
          </p:cNvPr>
          <p:cNvSpPr>
            <a:spLocks noGrp="1"/>
          </p:cNvSpPr>
          <p:nvPr>
            <p:ph idx="1"/>
          </p:nvPr>
        </p:nvSpPr>
        <p:spPr>
          <a:xfrm>
            <a:off x="838200" y="2081119"/>
            <a:ext cx="10515600" cy="4351338"/>
          </a:xfrm>
        </p:spPr>
        <p:txBody>
          <a:bodyPr/>
          <a:lstStyle/>
          <a:p>
            <a:pPr marL="0" indent="0">
              <a:buNone/>
            </a:pPr>
            <a:r>
              <a:rPr lang="en-US" dirty="0"/>
              <a:t>Define the following with the person next to you:</a:t>
            </a:r>
          </a:p>
          <a:p>
            <a:pPr marL="514350" indent="-514350">
              <a:buAutoNum type="arabicParenR"/>
            </a:pPr>
            <a:r>
              <a:rPr lang="en-US" dirty="0"/>
              <a:t>GUI</a:t>
            </a:r>
          </a:p>
          <a:p>
            <a:pPr marL="514350" indent="-514350">
              <a:buAutoNum type="arabicParenR"/>
            </a:pPr>
            <a:r>
              <a:rPr lang="en-US" dirty="0"/>
              <a:t>Directory</a:t>
            </a:r>
          </a:p>
          <a:p>
            <a:pPr marL="514350" indent="-514350">
              <a:buAutoNum type="arabicParenR"/>
            </a:pPr>
            <a:r>
              <a:rPr lang="en-US" dirty="0"/>
              <a:t>Command line</a:t>
            </a:r>
          </a:p>
          <a:p>
            <a:pPr marL="514350" indent="-514350">
              <a:buAutoNum type="arabicParenR"/>
            </a:pPr>
            <a:r>
              <a:rPr lang="en-US" dirty="0"/>
              <a:t>Script</a:t>
            </a:r>
          </a:p>
          <a:p>
            <a:pPr marL="514350" indent="-514350">
              <a:buAutoNum type="arabicParenR"/>
            </a:pPr>
            <a:r>
              <a:rPr lang="en-US" dirty="0"/>
              <a:t>The Unix Shell</a:t>
            </a:r>
          </a:p>
          <a:p>
            <a:pPr marL="514350" indent="-514350">
              <a:buAutoNum type="arabicParenR"/>
            </a:pPr>
            <a:r>
              <a:rPr lang="en-US" dirty="0"/>
              <a:t>Bash</a:t>
            </a:r>
          </a:p>
        </p:txBody>
      </p:sp>
      <p:pic>
        <p:nvPicPr>
          <p:cNvPr id="4" name="Picture 2" descr="abstract image">
            <a:extLst>
              <a:ext uri="{FF2B5EF4-FFF2-40B4-BE49-F238E27FC236}">
                <a16:creationId xmlns:a16="http://schemas.microsoft.com/office/drawing/2014/main" id="{D540A2A9-AEE0-A7D1-6A09-E0ADC4B64D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078" b="39804"/>
          <a:stretch/>
        </p:blipFill>
        <p:spPr bwMode="auto">
          <a:xfrm>
            <a:off x="0" y="0"/>
            <a:ext cx="12192000" cy="16539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FA6CFA-E108-2160-0FB1-908DA750A42C}"/>
              </a:ext>
            </a:extLst>
          </p:cNvPr>
          <p:cNvSpPr>
            <a:spLocks noGrp="1"/>
          </p:cNvSpPr>
          <p:nvPr>
            <p:ph type="title"/>
          </p:nvPr>
        </p:nvSpPr>
        <p:spPr>
          <a:xfrm>
            <a:off x="475129" y="164212"/>
            <a:ext cx="10515600" cy="1325563"/>
          </a:xfrm>
        </p:spPr>
        <p:txBody>
          <a:bodyPr/>
          <a:lstStyle/>
          <a:p>
            <a:r>
              <a:rPr lang="en-US" b="1" dirty="0">
                <a:solidFill>
                  <a:schemeClr val="bg1"/>
                </a:solidFill>
              </a:rPr>
              <a:t>RAPID REVIEW</a:t>
            </a:r>
          </a:p>
        </p:txBody>
      </p:sp>
      <p:pic>
        <p:nvPicPr>
          <p:cNvPr id="5" name="Picture 2" descr="Sea Shell Free Stock Photo - Public Domain Pictures">
            <a:extLst>
              <a:ext uri="{FF2B5EF4-FFF2-40B4-BE49-F238E27FC236}">
                <a16:creationId xmlns:a16="http://schemas.microsoft.com/office/drawing/2014/main" id="{892B0AF8-B446-5CDA-E2A2-87BD10D8C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7494" y="4515364"/>
            <a:ext cx="3267636" cy="2178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ey - WiKirby: it's a wiki, about Kirby!">
            <a:extLst>
              <a:ext uri="{FF2B5EF4-FFF2-40B4-BE49-F238E27FC236}">
                <a16:creationId xmlns:a16="http://schemas.microsoft.com/office/drawing/2014/main" id="{6F7C15EB-ACA1-B0CE-8044-9BC4E54D6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2289570"/>
            <a:ext cx="1896253" cy="19644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Ooey Gooey Cookies">
            <a:extLst>
              <a:ext uri="{FF2B5EF4-FFF2-40B4-BE49-F238E27FC236}">
                <a16:creationId xmlns:a16="http://schemas.microsoft.com/office/drawing/2014/main" id="{5624CE54-A4D2-8FF1-6639-F7AAC02892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2696" y="3429000"/>
            <a:ext cx="3242545" cy="170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34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86FE5-B7AA-0156-50AD-61B1495815B2}"/>
              </a:ext>
            </a:extLst>
          </p:cNvPr>
          <p:cNvSpPr>
            <a:spLocks noGrp="1"/>
          </p:cNvSpPr>
          <p:nvPr>
            <p:ph idx="1"/>
          </p:nvPr>
        </p:nvSpPr>
        <p:spPr>
          <a:xfrm>
            <a:off x="394446" y="1514376"/>
            <a:ext cx="11210365" cy="4351338"/>
          </a:xfrm>
        </p:spPr>
        <p:txBody>
          <a:bodyPr/>
          <a:lstStyle/>
          <a:p>
            <a:r>
              <a:rPr lang="en-US" dirty="0"/>
              <a:t>Learning commands is like learning a new language: it takes effort! You must learn proper syntax (grammar) and new words (commands)</a:t>
            </a:r>
          </a:p>
          <a:p>
            <a:r>
              <a:rPr lang="en-US" dirty="0"/>
              <a:t>Unlike a GUI, the command line interface doesn’t automatically present choices to you. However, a small number of key commands can take you a long way!</a:t>
            </a:r>
          </a:p>
        </p:txBody>
      </p:sp>
      <p:pic>
        <p:nvPicPr>
          <p:cNvPr id="8196" name="Picture 4" descr="Typing - Wikipedia">
            <a:extLst>
              <a:ext uri="{FF2B5EF4-FFF2-40B4-BE49-F238E27FC236}">
                <a16:creationId xmlns:a16="http://schemas.microsoft.com/office/drawing/2014/main" id="{FBEC9A9A-9D6A-8015-4FDE-55489D6CC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53" y="3847758"/>
            <a:ext cx="4020670" cy="26536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Learning commands</a:t>
            </a:r>
          </a:p>
        </p:txBody>
      </p:sp>
    </p:spTree>
    <p:extLst>
      <p:ext uri="{BB962C8B-B14F-4D97-AF65-F5344CB8AC3E}">
        <p14:creationId xmlns:p14="http://schemas.microsoft.com/office/powerpoint/2010/main" val="1312852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duotone>
              <a:prstClr val="black"/>
              <a:srgbClr val="8B4C5D">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188260"/>
            <a:ext cx="9144000" cy="2111188"/>
          </a:xfrm>
        </p:spPr>
        <p:txBody>
          <a:bodyPr/>
          <a:lstStyle/>
          <a:p>
            <a:r>
              <a:rPr lang="en-US" sz="6000" b="1" dirty="0"/>
              <a:t>Terminus Activity! (20 min)</a:t>
            </a:r>
            <a:br>
              <a:rPr lang="en-US" b="1" dirty="0"/>
            </a:br>
            <a:endParaRPr lang="en-US" b="1" dirty="0"/>
          </a:p>
        </p:txBody>
      </p:sp>
      <p:sp>
        <p:nvSpPr>
          <p:cNvPr id="5" name="TextBox 4">
            <a:extLst>
              <a:ext uri="{FF2B5EF4-FFF2-40B4-BE49-F238E27FC236}">
                <a16:creationId xmlns:a16="http://schemas.microsoft.com/office/drawing/2014/main" id="{8B6215A2-E513-9450-E812-F8BC37ADBB71}"/>
              </a:ext>
            </a:extLst>
          </p:cNvPr>
          <p:cNvSpPr txBox="1"/>
          <p:nvPr/>
        </p:nvSpPr>
        <p:spPr>
          <a:xfrm>
            <a:off x="233082" y="1599764"/>
            <a:ext cx="11725835" cy="4524315"/>
          </a:xfrm>
          <a:prstGeom prst="rect">
            <a:avLst/>
          </a:prstGeom>
          <a:noFill/>
        </p:spPr>
        <p:txBody>
          <a:bodyPr wrap="square">
            <a:spAutoFit/>
          </a:bodyPr>
          <a:lstStyle/>
          <a:p>
            <a:pPr marL="285750" indent="-285750">
              <a:buFont typeface="Arial" panose="020B0604020202020204" pitchFamily="34" charset="0"/>
              <a:buChar char="•"/>
            </a:pPr>
            <a:r>
              <a:rPr lang="en-US" sz="3600" b="1" dirty="0">
                <a:solidFill>
                  <a:schemeClr val="bg1"/>
                </a:solidFill>
              </a:rPr>
              <a:t>Go to any internet browser and look up: “Terminus MIT”. Click the first link.</a:t>
            </a:r>
          </a:p>
          <a:p>
            <a:pPr marL="285750" indent="-285750">
              <a:buFont typeface="Arial" panose="020B0604020202020204" pitchFamily="34" charset="0"/>
              <a:buChar char="•"/>
            </a:pPr>
            <a:r>
              <a:rPr lang="en-US" sz="3600" b="1" dirty="0">
                <a:solidFill>
                  <a:schemeClr val="bg1"/>
                </a:solidFill>
              </a:rPr>
              <a:t>Go forth and explore the world of terminus. Feel free to talk and discuss your findings!</a:t>
            </a:r>
          </a:p>
          <a:p>
            <a:pPr marL="285750" indent="-285750">
              <a:buFont typeface="Arial" panose="020B0604020202020204" pitchFamily="34" charset="0"/>
              <a:buChar char="•"/>
            </a:pPr>
            <a:r>
              <a:rPr lang="en-US" sz="3600" b="1" dirty="0">
                <a:solidFill>
                  <a:schemeClr val="bg1"/>
                </a:solidFill>
              </a:rPr>
              <a:t>Tips:</a:t>
            </a:r>
          </a:p>
          <a:p>
            <a:pPr marL="742950" lvl="1" indent="-285750">
              <a:buFont typeface="Arial" panose="020B0604020202020204" pitchFamily="34" charset="0"/>
              <a:buChar char="•"/>
            </a:pPr>
            <a:r>
              <a:rPr lang="en-US" sz="3600" b="1" dirty="0">
                <a:solidFill>
                  <a:schemeClr val="bg1"/>
                </a:solidFill>
              </a:rPr>
              <a:t>Pay attention to spelling/capitalization</a:t>
            </a:r>
            <a:endParaRPr lang="en-US" sz="3600" dirty="0">
              <a:solidFill>
                <a:schemeClr val="bg1"/>
              </a:solidFill>
            </a:endParaRPr>
          </a:p>
          <a:p>
            <a:pPr marL="742950" lvl="1" indent="-285750">
              <a:buFont typeface="Arial" panose="020B0604020202020204" pitchFamily="34" charset="0"/>
              <a:buChar char="•"/>
            </a:pPr>
            <a:r>
              <a:rPr lang="en-US" sz="3600" b="1" dirty="0">
                <a:solidFill>
                  <a:schemeClr val="bg1"/>
                </a:solidFill>
              </a:rPr>
              <a:t>Use “tab” to autocomplete names/locations</a:t>
            </a:r>
          </a:p>
          <a:p>
            <a:pPr marL="742950" lvl="1" indent="-285750">
              <a:buFont typeface="Arial" panose="020B0604020202020204" pitchFamily="34" charset="0"/>
              <a:buChar char="•"/>
            </a:pPr>
            <a:r>
              <a:rPr lang="en-US" sz="3600" b="1" dirty="0">
                <a:solidFill>
                  <a:schemeClr val="bg1"/>
                </a:solidFill>
              </a:rPr>
              <a:t>Use the ” ↑ ” key to view/repeat previous commands</a:t>
            </a:r>
          </a:p>
        </p:txBody>
      </p:sp>
    </p:spTree>
    <p:extLst>
      <p:ext uri="{BB962C8B-B14F-4D97-AF65-F5344CB8AC3E}">
        <p14:creationId xmlns:p14="http://schemas.microsoft.com/office/powerpoint/2010/main" val="34072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duotone>
              <a:prstClr val="black"/>
              <a:srgbClr val="8B4C5D">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49246"/>
            <a:ext cx="9144000" cy="2111188"/>
          </a:xfrm>
        </p:spPr>
        <p:txBody>
          <a:bodyPr/>
          <a:lstStyle/>
          <a:p>
            <a:r>
              <a:rPr lang="en-US" sz="6000" b="1" dirty="0"/>
              <a:t>10 minute break</a:t>
            </a:r>
            <a:endParaRPr lang="en-US" b="1" dirty="0"/>
          </a:p>
        </p:txBody>
      </p:sp>
    </p:spTree>
    <p:extLst>
      <p:ext uri="{BB962C8B-B14F-4D97-AF65-F5344CB8AC3E}">
        <p14:creationId xmlns:p14="http://schemas.microsoft.com/office/powerpoint/2010/main" val="236474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duotone>
              <a:prstClr val="black"/>
              <a:srgbClr val="8B4C5D">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1532966"/>
            <a:ext cx="9144000" cy="2111188"/>
          </a:xfrm>
        </p:spPr>
        <p:txBody>
          <a:bodyPr/>
          <a:lstStyle/>
          <a:p>
            <a:r>
              <a:rPr lang="en-US" sz="6000" b="1" dirty="0"/>
              <a:t>Command line syntax</a:t>
            </a:r>
            <a:br>
              <a:rPr lang="en-US" b="1" dirty="0"/>
            </a:br>
            <a:endParaRPr lang="en-US" b="1" dirty="0"/>
          </a:p>
        </p:txBody>
      </p:sp>
      <p:sp>
        <p:nvSpPr>
          <p:cNvPr id="2" name="TextBox 1">
            <a:extLst>
              <a:ext uri="{FF2B5EF4-FFF2-40B4-BE49-F238E27FC236}">
                <a16:creationId xmlns:a16="http://schemas.microsoft.com/office/drawing/2014/main" id="{55635F06-C8F7-D84F-28CF-249CF450D1FE}"/>
              </a:ext>
            </a:extLst>
          </p:cNvPr>
          <p:cNvSpPr txBox="1"/>
          <p:nvPr/>
        </p:nvSpPr>
        <p:spPr>
          <a:xfrm>
            <a:off x="1524000" y="2997823"/>
            <a:ext cx="9408458" cy="1200329"/>
          </a:xfrm>
          <a:prstGeom prst="rect">
            <a:avLst/>
          </a:prstGeom>
          <a:noFill/>
        </p:spPr>
        <p:txBody>
          <a:bodyPr wrap="square">
            <a:spAutoFit/>
          </a:bodyPr>
          <a:lstStyle/>
          <a:p>
            <a:pPr algn="ctr"/>
            <a:r>
              <a:rPr lang="en-US" sz="3600" b="1" dirty="0">
                <a:solidFill>
                  <a:schemeClr val="bg1"/>
                </a:solidFill>
              </a:rPr>
              <a:t>What did you learn from playing Terminus?</a:t>
            </a:r>
          </a:p>
          <a:p>
            <a:pPr algn="ctr"/>
            <a:endParaRPr lang="en-US" sz="3600" b="1" dirty="0">
              <a:solidFill>
                <a:schemeClr val="bg1"/>
              </a:solidFill>
            </a:endParaRPr>
          </a:p>
        </p:txBody>
      </p:sp>
    </p:spTree>
    <p:extLst>
      <p:ext uri="{BB962C8B-B14F-4D97-AF65-F5344CB8AC3E}">
        <p14:creationId xmlns:p14="http://schemas.microsoft.com/office/powerpoint/2010/main" val="2705631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86FE5-B7AA-0156-50AD-61B1495815B2}"/>
              </a:ext>
            </a:extLst>
          </p:cNvPr>
          <p:cNvSpPr>
            <a:spLocks noGrp="1"/>
          </p:cNvSpPr>
          <p:nvPr>
            <p:ph idx="1"/>
          </p:nvPr>
        </p:nvSpPr>
        <p:spPr>
          <a:xfrm>
            <a:off x="394446" y="1514376"/>
            <a:ext cx="11210365" cy="4977864"/>
          </a:xfrm>
        </p:spPr>
        <p:txBody>
          <a:bodyPr>
            <a:normAutofit/>
          </a:bodyPr>
          <a:lstStyle/>
          <a:p>
            <a:r>
              <a:rPr lang="en-US" dirty="0"/>
              <a:t>No spaces in the names of files or directories</a:t>
            </a:r>
          </a:p>
          <a:p>
            <a:r>
              <a:rPr lang="en-US" dirty="0"/>
              <a:t>Capitalization/spelling must be exact</a:t>
            </a:r>
          </a:p>
          <a:p>
            <a:r>
              <a:rPr lang="en-US" dirty="0"/>
              <a:t>Press “enter” to execute commands</a:t>
            </a:r>
          </a:p>
          <a:p>
            <a:r>
              <a:rPr lang="en-US" b="1" dirty="0"/>
              <a:t>Prompt: </a:t>
            </a:r>
            <a:r>
              <a:rPr lang="en-US" dirty="0"/>
              <a:t>symbol showing that the shell is ready for input. </a:t>
            </a:r>
          </a:p>
          <a:p>
            <a:pPr lvl="1"/>
            <a:r>
              <a:rPr lang="en-US" dirty="0"/>
              <a:t>In terminus: </a:t>
            </a:r>
            <a:r>
              <a:rPr lang="en-US" b="1" dirty="0"/>
              <a:t>&gt;</a:t>
            </a:r>
          </a:p>
          <a:p>
            <a:pPr lvl="1"/>
            <a:r>
              <a:rPr lang="en-US" dirty="0"/>
              <a:t>Can also be: </a:t>
            </a:r>
            <a:r>
              <a:rPr lang="en-US" b="1" dirty="0"/>
              <a:t>%</a:t>
            </a:r>
            <a:r>
              <a:rPr lang="en-US" dirty="0"/>
              <a:t> or </a:t>
            </a:r>
            <a:r>
              <a:rPr lang="en-US" b="1" dirty="0"/>
              <a:t>$</a:t>
            </a:r>
            <a:r>
              <a:rPr lang="en-US" dirty="0"/>
              <a:t> </a:t>
            </a:r>
          </a:p>
          <a:p>
            <a:r>
              <a:rPr lang="en-US" dirty="0"/>
              <a:t>Flashing </a:t>
            </a:r>
            <a:r>
              <a:rPr lang="en-US" b="1" dirty="0"/>
              <a:t>text cursor</a:t>
            </a:r>
            <a:r>
              <a:rPr lang="en-US" dirty="0"/>
              <a:t>, waiting for input.</a:t>
            </a:r>
          </a:p>
          <a:p>
            <a:endParaRPr lang="en-US" dirty="0"/>
          </a:p>
          <a:p>
            <a:pPr marL="0" indent="0">
              <a:buNone/>
            </a:pPr>
            <a:r>
              <a:rPr lang="en-US" dirty="0"/>
              <a:t>Note: Terminus is a game where pictures and visuals appear. Command line (the shell) does not have visuals.</a:t>
            </a:r>
          </a:p>
        </p:txBody>
      </p:sp>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Command line syntax</a:t>
            </a:r>
          </a:p>
        </p:txBody>
      </p:sp>
    </p:spTree>
    <p:extLst>
      <p:ext uri="{BB962C8B-B14F-4D97-AF65-F5344CB8AC3E}">
        <p14:creationId xmlns:p14="http://schemas.microsoft.com/office/powerpoint/2010/main" val="31719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duotone>
              <a:prstClr val="black"/>
              <a:srgbClr val="8B4C5D">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18766"/>
            <a:ext cx="9144000" cy="1775010"/>
          </a:xfrm>
        </p:spPr>
        <p:txBody>
          <a:bodyPr/>
          <a:lstStyle/>
          <a:p>
            <a:r>
              <a:rPr lang="en-US" sz="6000" b="1" dirty="0"/>
              <a:t>Important Commands</a:t>
            </a:r>
            <a:endParaRPr lang="en-US" b="1" dirty="0"/>
          </a:p>
        </p:txBody>
      </p:sp>
    </p:spTree>
    <p:extLst>
      <p:ext uri="{BB962C8B-B14F-4D97-AF65-F5344CB8AC3E}">
        <p14:creationId xmlns:p14="http://schemas.microsoft.com/office/powerpoint/2010/main" val="125266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Basic Commands</a:t>
            </a:r>
          </a:p>
        </p:txBody>
      </p:sp>
      <p:sp>
        <p:nvSpPr>
          <p:cNvPr id="10" name="Rectangle 9">
            <a:extLst>
              <a:ext uri="{FF2B5EF4-FFF2-40B4-BE49-F238E27FC236}">
                <a16:creationId xmlns:a16="http://schemas.microsoft.com/office/drawing/2014/main" id="{F7290A1C-3EBA-48AA-5F49-BA9B5ED76350}"/>
              </a:ext>
            </a:extLst>
          </p:cNvPr>
          <p:cNvSpPr/>
          <p:nvPr/>
        </p:nvSpPr>
        <p:spPr>
          <a:xfrm>
            <a:off x="2748130" y="1626251"/>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C0D8D5-18F4-1E95-1E20-867AAF3A867F}"/>
              </a:ext>
            </a:extLst>
          </p:cNvPr>
          <p:cNvSpPr/>
          <p:nvPr/>
        </p:nvSpPr>
        <p:spPr>
          <a:xfrm>
            <a:off x="394447" y="1635505"/>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12BDBA5-4B45-66BD-9D9A-19A17C9FCD89}"/>
              </a:ext>
            </a:extLst>
          </p:cNvPr>
          <p:cNvSpPr txBox="1"/>
          <p:nvPr/>
        </p:nvSpPr>
        <p:spPr>
          <a:xfrm>
            <a:off x="541571" y="1658365"/>
            <a:ext cx="1177859" cy="461665"/>
          </a:xfrm>
          <a:prstGeom prst="rect">
            <a:avLst/>
          </a:prstGeom>
          <a:noFill/>
        </p:spPr>
        <p:txBody>
          <a:bodyPr wrap="square" rtlCol="0">
            <a:spAutoFit/>
          </a:bodyPr>
          <a:lstStyle/>
          <a:p>
            <a:r>
              <a:rPr lang="en-US" sz="2400" dirty="0"/>
              <a:t>ls</a:t>
            </a:r>
          </a:p>
        </p:txBody>
      </p:sp>
      <p:sp>
        <p:nvSpPr>
          <p:cNvPr id="5" name="TextBox 4">
            <a:extLst>
              <a:ext uri="{FF2B5EF4-FFF2-40B4-BE49-F238E27FC236}">
                <a16:creationId xmlns:a16="http://schemas.microsoft.com/office/drawing/2014/main" id="{D1DD34A0-5EDC-6730-B321-070307AFC674}"/>
              </a:ext>
            </a:extLst>
          </p:cNvPr>
          <p:cNvSpPr txBox="1"/>
          <p:nvPr/>
        </p:nvSpPr>
        <p:spPr>
          <a:xfrm>
            <a:off x="2982557" y="1635505"/>
            <a:ext cx="5292763" cy="461665"/>
          </a:xfrm>
          <a:prstGeom prst="rect">
            <a:avLst/>
          </a:prstGeom>
          <a:noFill/>
        </p:spPr>
        <p:txBody>
          <a:bodyPr wrap="square" rtlCol="0">
            <a:spAutoFit/>
          </a:bodyPr>
          <a:lstStyle/>
          <a:p>
            <a:r>
              <a:rPr lang="en-US" sz="2400" dirty="0"/>
              <a:t>List directories and files</a:t>
            </a:r>
          </a:p>
        </p:txBody>
      </p:sp>
      <p:sp>
        <p:nvSpPr>
          <p:cNvPr id="11" name="TextBox 10">
            <a:extLst>
              <a:ext uri="{FF2B5EF4-FFF2-40B4-BE49-F238E27FC236}">
                <a16:creationId xmlns:a16="http://schemas.microsoft.com/office/drawing/2014/main" id="{83821F2C-17F4-BE50-C385-D15F26910D47}"/>
              </a:ext>
            </a:extLst>
          </p:cNvPr>
          <p:cNvSpPr txBox="1"/>
          <p:nvPr/>
        </p:nvSpPr>
        <p:spPr>
          <a:xfrm>
            <a:off x="2890445" y="1142012"/>
            <a:ext cx="2465743" cy="461665"/>
          </a:xfrm>
          <a:prstGeom prst="rect">
            <a:avLst/>
          </a:prstGeom>
          <a:noFill/>
        </p:spPr>
        <p:txBody>
          <a:bodyPr wrap="square" rtlCol="0">
            <a:spAutoFit/>
          </a:bodyPr>
          <a:lstStyle/>
          <a:p>
            <a:r>
              <a:rPr lang="en-US" sz="2400" b="1" u="sng" dirty="0"/>
              <a:t>Purpose</a:t>
            </a:r>
          </a:p>
        </p:txBody>
      </p:sp>
      <p:sp>
        <p:nvSpPr>
          <p:cNvPr id="12" name="TextBox 11">
            <a:extLst>
              <a:ext uri="{FF2B5EF4-FFF2-40B4-BE49-F238E27FC236}">
                <a16:creationId xmlns:a16="http://schemas.microsoft.com/office/drawing/2014/main" id="{0563CD4E-FBB8-0A63-1F77-AF3626E06CF7}"/>
              </a:ext>
            </a:extLst>
          </p:cNvPr>
          <p:cNvSpPr txBox="1"/>
          <p:nvPr/>
        </p:nvSpPr>
        <p:spPr>
          <a:xfrm>
            <a:off x="394447" y="1142011"/>
            <a:ext cx="2465743" cy="461665"/>
          </a:xfrm>
          <a:prstGeom prst="rect">
            <a:avLst/>
          </a:prstGeom>
          <a:noFill/>
        </p:spPr>
        <p:txBody>
          <a:bodyPr wrap="square" rtlCol="0">
            <a:spAutoFit/>
          </a:bodyPr>
          <a:lstStyle/>
          <a:p>
            <a:r>
              <a:rPr lang="en-US" sz="2400" b="1" u="sng" dirty="0"/>
              <a:t>Command</a:t>
            </a:r>
          </a:p>
        </p:txBody>
      </p:sp>
      <p:sp>
        <p:nvSpPr>
          <p:cNvPr id="15" name="Rectangle 14">
            <a:extLst>
              <a:ext uri="{FF2B5EF4-FFF2-40B4-BE49-F238E27FC236}">
                <a16:creationId xmlns:a16="http://schemas.microsoft.com/office/drawing/2014/main" id="{6D4E2281-D1E5-9717-9318-CE1339A8914C}"/>
              </a:ext>
            </a:extLst>
          </p:cNvPr>
          <p:cNvSpPr/>
          <p:nvPr/>
        </p:nvSpPr>
        <p:spPr>
          <a:xfrm>
            <a:off x="2748130" y="2230140"/>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0551E0-EB42-612D-C611-03667E2D704E}"/>
              </a:ext>
            </a:extLst>
          </p:cNvPr>
          <p:cNvSpPr/>
          <p:nvPr/>
        </p:nvSpPr>
        <p:spPr>
          <a:xfrm>
            <a:off x="394447" y="2239394"/>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66BA08-389A-9A7B-724B-2DE08E0C05C3}"/>
              </a:ext>
            </a:extLst>
          </p:cNvPr>
          <p:cNvSpPr txBox="1"/>
          <p:nvPr/>
        </p:nvSpPr>
        <p:spPr>
          <a:xfrm>
            <a:off x="541571" y="2262254"/>
            <a:ext cx="1177859" cy="461665"/>
          </a:xfrm>
          <a:prstGeom prst="rect">
            <a:avLst/>
          </a:prstGeom>
          <a:noFill/>
        </p:spPr>
        <p:txBody>
          <a:bodyPr wrap="square" rtlCol="0">
            <a:spAutoFit/>
          </a:bodyPr>
          <a:lstStyle/>
          <a:p>
            <a:r>
              <a:rPr lang="en-US" sz="2400" dirty="0" err="1"/>
              <a:t>pwd</a:t>
            </a:r>
            <a:endParaRPr lang="en-US" sz="2400" dirty="0"/>
          </a:p>
        </p:txBody>
      </p:sp>
      <p:sp>
        <p:nvSpPr>
          <p:cNvPr id="18" name="TextBox 17">
            <a:extLst>
              <a:ext uri="{FF2B5EF4-FFF2-40B4-BE49-F238E27FC236}">
                <a16:creationId xmlns:a16="http://schemas.microsoft.com/office/drawing/2014/main" id="{E2362AE1-0E76-4F46-B49D-E0448611CD63}"/>
              </a:ext>
            </a:extLst>
          </p:cNvPr>
          <p:cNvSpPr txBox="1"/>
          <p:nvPr/>
        </p:nvSpPr>
        <p:spPr>
          <a:xfrm>
            <a:off x="2982557" y="2239394"/>
            <a:ext cx="5498503" cy="461665"/>
          </a:xfrm>
          <a:prstGeom prst="rect">
            <a:avLst/>
          </a:prstGeom>
          <a:noFill/>
        </p:spPr>
        <p:txBody>
          <a:bodyPr wrap="square" rtlCol="0">
            <a:spAutoFit/>
          </a:bodyPr>
          <a:lstStyle/>
          <a:p>
            <a:r>
              <a:rPr lang="en-US" sz="2400" dirty="0"/>
              <a:t>Print working directory (where are you?)</a:t>
            </a:r>
          </a:p>
        </p:txBody>
      </p:sp>
      <p:sp>
        <p:nvSpPr>
          <p:cNvPr id="20" name="Rectangle 19">
            <a:extLst>
              <a:ext uri="{FF2B5EF4-FFF2-40B4-BE49-F238E27FC236}">
                <a16:creationId xmlns:a16="http://schemas.microsoft.com/office/drawing/2014/main" id="{D25B9928-9ABB-0D40-8024-04CF5E807B06}"/>
              </a:ext>
            </a:extLst>
          </p:cNvPr>
          <p:cNvSpPr/>
          <p:nvPr/>
        </p:nvSpPr>
        <p:spPr>
          <a:xfrm>
            <a:off x="2748130" y="2829564"/>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3889EB-7A22-FF9D-A243-871EE58DFDC5}"/>
              </a:ext>
            </a:extLst>
          </p:cNvPr>
          <p:cNvSpPr/>
          <p:nvPr/>
        </p:nvSpPr>
        <p:spPr>
          <a:xfrm>
            <a:off x="394447" y="2838818"/>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453E298-68EE-35A4-8344-CFBDC02DFB9D}"/>
              </a:ext>
            </a:extLst>
          </p:cNvPr>
          <p:cNvSpPr txBox="1"/>
          <p:nvPr/>
        </p:nvSpPr>
        <p:spPr>
          <a:xfrm>
            <a:off x="541571" y="2861678"/>
            <a:ext cx="1177859" cy="461665"/>
          </a:xfrm>
          <a:prstGeom prst="rect">
            <a:avLst/>
          </a:prstGeom>
          <a:noFill/>
        </p:spPr>
        <p:txBody>
          <a:bodyPr wrap="square" rtlCol="0">
            <a:spAutoFit/>
          </a:bodyPr>
          <a:lstStyle/>
          <a:p>
            <a:r>
              <a:rPr lang="en-US" sz="2400" dirty="0"/>
              <a:t>cd</a:t>
            </a:r>
          </a:p>
        </p:txBody>
      </p:sp>
      <p:sp>
        <p:nvSpPr>
          <p:cNvPr id="23" name="TextBox 22">
            <a:extLst>
              <a:ext uri="{FF2B5EF4-FFF2-40B4-BE49-F238E27FC236}">
                <a16:creationId xmlns:a16="http://schemas.microsoft.com/office/drawing/2014/main" id="{04F6EEE5-2AD1-0180-9C51-165724F0DE3C}"/>
              </a:ext>
            </a:extLst>
          </p:cNvPr>
          <p:cNvSpPr txBox="1"/>
          <p:nvPr/>
        </p:nvSpPr>
        <p:spPr>
          <a:xfrm>
            <a:off x="2982557" y="2838818"/>
            <a:ext cx="2465743" cy="461665"/>
          </a:xfrm>
          <a:prstGeom prst="rect">
            <a:avLst/>
          </a:prstGeom>
          <a:noFill/>
        </p:spPr>
        <p:txBody>
          <a:bodyPr wrap="square" rtlCol="0">
            <a:spAutoFit/>
          </a:bodyPr>
          <a:lstStyle/>
          <a:p>
            <a:r>
              <a:rPr lang="en-US" sz="2400" dirty="0"/>
              <a:t>Change directory</a:t>
            </a:r>
          </a:p>
        </p:txBody>
      </p:sp>
      <p:sp>
        <p:nvSpPr>
          <p:cNvPr id="25" name="Rectangle 24">
            <a:extLst>
              <a:ext uri="{FF2B5EF4-FFF2-40B4-BE49-F238E27FC236}">
                <a16:creationId xmlns:a16="http://schemas.microsoft.com/office/drawing/2014/main" id="{9E10DC58-12FA-657E-DD88-27BEEE90A483}"/>
              </a:ext>
            </a:extLst>
          </p:cNvPr>
          <p:cNvSpPr/>
          <p:nvPr/>
        </p:nvSpPr>
        <p:spPr>
          <a:xfrm>
            <a:off x="2748130" y="3486891"/>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F75502C-7992-F62F-5084-213314B0E0F2}"/>
              </a:ext>
            </a:extLst>
          </p:cNvPr>
          <p:cNvSpPr/>
          <p:nvPr/>
        </p:nvSpPr>
        <p:spPr>
          <a:xfrm>
            <a:off x="394447" y="3496145"/>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35087F5-6AB8-E987-5EAC-FDDA5121A0E0}"/>
              </a:ext>
            </a:extLst>
          </p:cNvPr>
          <p:cNvSpPr txBox="1"/>
          <p:nvPr/>
        </p:nvSpPr>
        <p:spPr>
          <a:xfrm>
            <a:off x="541572" y="3519005"/>
            <a:ext cx="1177858" cy="461665"/>
          </a:xfrm>
          <a:prstGeom prst="rect">
            <a:avLst/>
          </a:prstGeom>
          <a:noFill/>
        </p:spPr>
        <p:txBody>
          <a:bodyPr wrap="square" rtlCol="0">
            <a:spAutoFit/>
          </a:bodyPr>
          <a:lstStyle/>
          <a:p>
            <a:r>
              <a:rPr lang="en-US" sz="2400" dirty="0"/>
              <a:t>less</a:t>
            </a:r>
          </a:p>
        </p:txBody>
      </p:sp>
      <p:sp>
        <p:nvSpPr>
          <p:cNvPr id="28" name="TextBox 27">
            <a:extLst>
              <a:ext uri="{FF2B5EF4-FFF2-40B4-BE49-F238E27FC236}">
                <a16:creationId xmlns:a16="http://schemas.microsoft.com/office/drawing/2014/main" id="{2C6B3449-C65F-119F-0BEE-387CBC236B4F}"/>
              </a:ext>
            </a:extLst>
          </p:cNvPr>
          <p:cNvSpPr txBox="1"/>
          <p:nvPr/>
        </p:nvSpPr>
        <p:spPr>
          <a:xfrm>
            <a:off x="2982557" y="3496145"/>
            <a:ext cx="3563023" cy="461665"/>
          </a:xfrm>
          <a:prstGeom prst="rect">
            <a:avLst/>
          </a:prstGeom>
          <a:noFill/>
        </p:spPr>
        <p:txBody>
          <a:bodyPr wrap="square" rtlCol="0">
            <a:spAutoFit/>
          </a:bodyPr>
          <a:lstStyle/>
          <a:p>
            <a:r>
              <a:rPr lang="en-US" sz="2400" dirty="0"/>
              <a:t>View content of a text file</a:t>
            </a:r>
          </a:p>
        </p:txBody>
      </p:sp>
      <p:sp>
        <p:nvSpPr>
          <p:cNvPr id="30" name="Rectangle 29">
            <a:extLst>
              <a:ext uri="{FF2B5EF4-FFF2-40B4-BE49-F238E27FC236}">
                <a16:creationId xmlns:a16="http://schemas.microsoft.com/office/drawing/2014/main" id="{1348FE8F-26C1-8F9A-DBF8-7BA70CEC72C5}"/>
              </a:ext>
            </a:extLst>
          </p:cNvPr>
          <p:cNvSpPr/>
          <p:nvPr/>
        </p:nvSpPr>
        <p:spPr>
          <a:xfrm>
            <a:off x="2748130" y="4149007"/>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4F53244-4D7E-5986-53C9-7212027EC296}"/>
              </a:ext>
            </a:extLst>
          </p:cNvPr>
          <p:cNvSpPr/>
          <p:nvPr/>
        </p:nvSpPr>
        <p:spPr>
          <a:xfrm>
            <a:off x="394447" y="4158261"/>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6619F3F-6FBC-F999-BD35-F4DC39EDBDF9}"/>
              </a:ext>
            </a:extLst>
          </p:cNvPr>
          <p:cNvSpPr txBox="1"/>
          <p:nvPr/>
        </p:nvSpPr>
        <p:spPr>
          <a:xfrm>
            <a:off x="541572" y="4181121"/>
            <a:ext cx="1177858" cy="461665"/>
          </a:xfrm>
          <a:prstGeom prst="rect">
            <a:avLst/>
          </a:prstGeom>
          <a:noFill/>
        </p:spPr>
        <p:txBody>
          <a:bodyPr wrap="square" rtlCol="0">
            <a:spAutoFit/>
          </a:bodyPr>
          <a:lstStyle/>
          <a:p>
            <a:r>
              <a:rPr lang="en-US" sz="2400" dirty="0"/>
              <a:t>man</a:t>
            </a:r>
          </a:p>
        </p:txBody>
      </p:sp>
      <p:sp>
        <p:nvSpPr>
          <p:cNvPr id="33" name="TextBox 32">
            <a:extLst>
              <a:ext uri="{FF2B5EF4-FFF2-40B4-BE49-F238E27FC236}">
                <a16:creationId xmlns:a16="http://schemas.microsoft.com/office/drawing/2014/main" id="{AC0BEADE-6397-39CE-83EB-4FC964299D37}"/>
              </a:ext>
            </a:extLst>
          </p:cNvPr>
          <p:cNvSpPr txBox="1"/>
          <p:nvPr/>
        </p:nvSpPr>
        <p:spPr>
          <a:xfrm>
            <a:off x="2982557" y="4158261"/>
            <a:ext cx="5292763" cy="461665"/>
          </a:xfrm>
          <a:prstGeom prst="rect">
            <a:avLst/>
          </a:prstGeom>
          <a:noFill/>
        </p:spPr>
        <p:txBody>
          <a:bodyPr wrap="square" rtlCol="0">
            <a:spAutoFit/>
          </a:bodyPr>
          <a:lstStyle/>
          <a:p>
            <a:r>
              <a:rPr lang="en-US" sz="2400" dirty="0"/>
              <a:t>Show the manual for a </a:t>
            </a:r>
            <a:r>
              <a:rPr lang="en-US" sz="2400" dirty="0" err="1"/>
              <a:t>linux</a:t>
            </a:r>
            <a:r>
              <a:rPr lang="en-US" sz="2400" dirty="0"/>
              <a:t> command</a:t>
            </a:r>
          </a:p>
        </p:txBody>
      </p:sp>
      <p:sp>
        <p:nvSpPr>
          <p:cNvPr id="35" name="Rectangle 34">
            <a:extLst>
              <a:ext uri="{FF2B5EF4-FFF2-40B4-BE49-F238E27FC236}">
                <a16:creationId xmlns:a16="http://schemas.microsoft.com/office/drawing/2014/main" id="{477E8E45-876D-66BB-650D-A591DA3FC022}"/>
              </a:ext>
            </a:extLst>
          </p:cNvPr>
          <p:cNvSpPr/>
          <p:nvPr/>
        </p:nvSpPr>
        <p:spPr>
          <a:xfrm>
            <a:off x="2748130" y="4806658"/>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4E79B2C-8A61-1E69-1EE4-B4269F5331DA}"/>
              </a:ext>
            </a:extLst>
          </p:cNvPr>
          <p:cNvSpPr/>
          <p:nvPr/>
        </p:nvSpPr>
        <p:spPr>
          <a:xfrm>
            <a:off x="394447" y="4815912"/>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B022110-4005-9556-F546-B1A8D9F9B325}"/>
              </a:ext>
            </a:extLst>
          </p:cNvPr>
          <p:cNvSpPr txBox="1"/>
          <p:nvPr/>
        </p:nvSpPr>
        <p:spPr>
          <a:xfrm>
            <a:off x="587829" y="4838772"/>
            <a:ext cx="1614352" cy="461665"/>
          </a:xfrm>
          <a:prstGeom prst="rect">
            <a:avLst/>
          </a:prstGeom>
          <a:noFill/>
        </p:spPr>
        <p:txBody>
          <a:bodyPr wrap="square" rtlCol="0">
            <a:spAutoFit/>
          </a:bodyPr>
          <a:lstStyle/>
          <a:p>
            <a:r>
              <a:rPr lang="en-US" sz="2400" dirty="0"/>
              <a:t>touch</a:t>
            </a:r>
          </a:p>
        </p:txBody>
      </p:sp>
      <p:sp>
        <p:nvSpPr>
          <p:cNvPr id="38" name="TextBox 37">
            <a:extLst>
              <a:ext uri="{FF2B5EF4-FFF2-40B4-BE49-F238E27FC236}">
                <a16:creationId xmlns:a16="http://schemas.microsoft.com/office/drawing/2014/main" id="{291202D1-B1F6-7591-CA9D-646124B6BAFD}"/>
              </a:ext>
            </a:extLst>
          </p:cNvPr>
          <p:cNvSpPr txBox="1"/>
          <p:nvPr/>
        </p:nvSpPr>
        <p:spPr>
          <a:xfrm>
            <a:off x="2982557" y="4815912"/>
            <a:ext cx="5292763" cy="461665"/>
          </a:xfrm>
          <a:prstGeom prst="rect">
            <a:avLst/>
          </a:prstGeom>
          <a:noFill/>
        </p:spPr>
        <p:txBody>
          <a:bodyPr wrap="square" rtlCol="0">
            <a:spAutoFit/>
          </a:bodyPr>
          <a:lstStyle/>
          <a:p>
            <a:r>
              <a:rPr lang="en-US" sz="2400" dirty="0"/>
              <a:t>Create file</a:t>
            </a:r>
          </a:p>
        </p:txBody>
      </p:sp>
      <p:sp>
        <p:nvSpPr>
          <p:cNvPr id="40" name="Rectangle 39">
            <a:extLst>
              <a:ext uri="{FF2B5EF4-FFF2-40B4-BE49-F238E27FC236}">
                <a16:creationId xmlns:a16="http://schemas.microsoft.com/office/drawing/2014/main" id="{8A1EE64D-A25C-A019-C38B-FADD2764A8D9}"/>
              </a:ext>
            </a:extLst>
          </p:cNvPr>
          <p:cNvSpPr/>
          <p:nvPr/>
        </p:nvSpPr>
        <p:spPr>
          <a:xfrm>
            <a:off x="2748130" y="5469098"/>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39EE480-B629-8683-D65E-D13F87F6962F}"/>
              </a:ext>
            </a:extLst>
          </p:cNvPr>
          <p:cNvSpPr/>
          <p:nvPr/>
        </p:nvSpPr>
        <p:spPr>
          <a:xfrm>
            <a:off x="394447" y="5478352"/>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45E4911-943F-6FDF-7672-8224557FC1C4}"/>
              </a:ext>
            </a:extLst>
          </p:cNvPr>
          <p:cNvSpPr txBox="1"/>
          <p:nvPr/>
        </p:nvSpPr>
        <p:spPr>
          <a:xfrm>
            <a:off x="587829" y="5501212"/>
            <a:ext cx="1614352" cy="461665"/>
          </a:xfrm>
          <a:prstGeom prst="rect">
            <a:avLst/>
          </a:prstGeom>
          <a:noFill/>
        </p:spPr>
        <p:txBody>
          <a:bodyPr wrap="square" rtlCol="0">
            <a:spAutoFit/>
          </a:bodyPr>
          <a:lstStyle/>
          <a:p>
            <a:r>
              <a:rPr lang="en-US" sz="2400" dirty="0" err="1"/>
              <a:t>mkdir</a:t>
            </a:r>
            <a:endParaRPr lang="en-US" sz="2400" dirty="0"/>
          </a:p>
        </p:txBody>
      </p:sp>
      <p:sp>
        <p:nvSpPr>
          <p:cNvPr id="43" name="TextBox 42">
            <a:extLst>
              <a:ext uri="{FF2B5EF4-FFF2-40B4-BE49-F238E27FC236}">
                <a16:creationId xmlns:a16="http://schemas.microsoft.com/office/drawing/2014/main" id="{E197AD9B-D0DD-1D16-2A99-762276CDF023}"/>
              </a:ext>
            </a:extLst>
          </p:cNvPr>
          <p:cNvSpPr txBox="1"/>
          <p:nvPr/>
        </p:nvSpPr>
        <p:spPr>
          <a:xfrm>
            <a:off x="2982557" y="5478352"/>
            <a:ext cx="5292763" cy="461665"/>
          </a:xfrm>
          <a:prstGeom prst="rect">
            <a:avLst/>
          </a:prstGeom>
          <a:noFill/>
        </p:spPr>
        <p:txBody>
          <a:bodyPr wrap="square" rtlCol="0">
            <a:spAutoFit/>
          </a:bodyPr>
          <a:lstStyle/>
          <a:p>
            <a:r>
              <a:rPr lang="en-US" sz="2400" dirty="0"/>
              <a:t>Create directory</a:t>
            </a:r>
          </a:p>
        </p:txBody>
      </p:sp>
      <p:sp>
        <p:nvSpPr>
          <p:cNvPr id="45" name="Rectangle 44">
            <a:extLst>
              <a:ext uri="{FF2B5EF4-FFF2-40B4-BE49-F238E27FC236}">
                <a16:creationId xmlns:a16="http://schemas.microsoft.com/office/drawing/2014/main" id="{8008C8DF-0B28-2486-07C6-0E66B08E4BF9}"/>
              </a:ext>
            </a:extLst>
          </p:cNvPr>
          <p:cNvSpPr/>
          <p:nvPr/>
        </p:nvSpPr>
        <p:spPr>
          <a:xfrm>
            <a:off x="2748130" y="6136327"/>
            <a:ext cx="7325510"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60BF474-4DCE-4902-68E4-B10531267BFA}"/>
              </a:ext>
            </a:extLst>
          </p:cNvPr>
          <p:cNvSpPr/>
          <p:nvPr/>
        </p:nvSpPr>
        <p:spPr>
          <a:xfrm>
            <a:off x="394447" y="6145581"/>
            <a:ext cx="2059193" cy="4800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86A2D6C-8AB6-7098-EC15-1CED2F5DBCFE}"/>
              </a:ext>
            </a:extLst>
          </p:cNvPr>
          <p:cNvSpPr txBox="1"/>
          <p:nvPr/>
        </p:nvSpPr>
        <p:spPr>
          <a:xfrm>
            <a:off x="587829" y="6168441"/>
            <a:ext cx="1614352" cy="461665"/>
          </a:xfrm>
          <a:prstGeom prst="rect">
            <a:avLst/>
          </a:prstGeom>
          <a:noFill/>
        </p:spPr>
        <p:txBody>
          <a:bodyPr wrap="square" rtlCol="0">
            <a:spAutoFit/>
          </a:bodyPr>
          <a:lstStyle/>
          <a:p>
            <a:r>
              <a:rPr lang="en-US" sz="2400" dirty="0"/>
              <a:t>rm</a:t>
            </a:r>
          </a:p>
        </p:txBody>
      </p:sp>
      <p:sp>
        <p:nvSpPr>
          <p:cNvPr id="48" name="TextBox 47">
            <a:extLst>
              <a:ext uri="{FF2B5EF4-FFF2-40B4-BE49-F238E27FC236}">
                <a16:creationId xmlns:a16="http://schemas.microsoft.com/office/drawing/2014/main" id="{2A0A3785-9940-1A3A-2928-11816B55A505}"/>
              </a:ext>
            </a:extLst>
          </p:cNvPr>
          <p:cNvSpPr txBox="1"/>
          <p:nvPr/>
        </p:nvSpPr>
        <p:spPr>
          <a:xfrm>
            <a:off x="2982557" y="6145581"/>
            <a:ext cx="5292763" cy="461665"/>
          </a:xfrm>
          <a:prstGeom prst="rect">
            <a:avLst/>
          </a:prstGeom>
          <a:noFill/>
        </p:spPr>
        <p:txBody>
          <a:bodyPr wrap="square" rtlCol="0">
            <a:spAutoFit/>
          </a:bodyPr>
          <a:lstStyle/>
          <a:p>
            <a:r>
              <a:rPr lang="en-US" sz="2400" dirty="0"/>
              <a:t>Deletes a file</a:t>
            </a:r>
          </a:p>
        </p:txBody>
      </p:sp>
    </p:spTree>
    <p:extLst>
      <p:ext uri="{BB962C8B-B14F-4D97-AF65-F5344CB8AC3E}">
        <p14:creationId xmlns:p14="http://schemas.microsoft.com/office/powerpoint/2010/main" val="248220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2" grpId="0"/>
      <p:bldP spid="27" grpId="0"/>
      <p:bldP spid="32" grpId="0"/>
      <p:bldP spid="37" grpId="0"/>
      <p:bldP spid="42"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804C-20B2-B7C1-9354-45A02466066A}"/>
              </a:ext>
            </a:extLst>
          </p:cNvPr>
          <p:cNvSpPr>
            <a:spLocks noGrp="1"/>
          </p:cNvSpPr>
          <p:nvPr>
            <p:ph type="title"/>
          </p:nvPr>
        </p:nvSpPr>
        <p:spPr/>
        <p:txBody>
          <a:bodyPr/>
          <a:lstStyle/>
          <a:p>
            <a:r>
              <a:rPr lang="en-US" dirty="0"/>
              <a:t>Shady’s story to computational biology</a:t>
            </a:r>
          </a:p>
        </p:txBody>
      </p:sp>
      <p:sp>
        <p:nvSpPr>
          <p:cNvPr id="3" name="Content Placeholder 2">
            <a:extLst>
              <a:ext uri="{FF2B5EF4-FFF2-40B4-BE49-F238E27FC236}">
                <a16:creationId xmlns:a16="http://schemas.microsoft.com/office/drawing/2014/main" id="{0F3B4E40-C8B1-C46E-F2CE-463033BB6A18}"/>
              </a:ext>
            </a:extLst>
          </p:cNvPr>
          <p:cNvSpPr>
            <a:spLocks noGrp="1"/>
          </p:cNvSpPr>
          <p:nvPr>
            <p:ph idx="1"/>
          </p:nvPr>
        </p:nvSpPr>
        <p:spPr>
          <a:xfrm>
            <a:off x="838200" y="1825625"/>
            <a:ext cx="8138886" cy="4351338"/>
          </a:xfrm>
        </p:spPr>
        <p:txBody>
          <a:bodyPr/>
          <a:lstStyle/>
          <a:p>
            <a:r>
              <a:rPr lang="en-US" dirty="0"/>
              <a:t>Undergrad: </a:t>
            </a:r>
          </a:p>
          <a:p>
            <a:pPr lvl="1"/>
            <a:r>
              <a:rPr lang="en-US" dirty="0"/>
              <a:t>genetics research required me to learn command line to assemble genomes</a:t>
            </a:r>
          </a:p>
          <a:p>
            <a:pPr lvl="1"/>
            <a:r>
              <a:rPr lang="en-US" dirty="0"/>
              <a:t>began taking computer science classes in undergrad	</a:t>
            </a:r>
          </a:p>
          <a:p>
            <a:r>
              <a:rPr lang="en-US" dirty="0"/>
              <a:t>Computational research in the Sloan lab</a:t>
            </a:r>
          </a:p>
        </p:txBody>
      </p:sp>
      <p:pic>
        <p:nvPicPr>
          <p:cNvPr id="1026" name="Picture 2" descr="Tarleton State University - THE TEXAS A&amp;M UNIVERSITY SYSTEM">
            <a:extLst>
              <a:ext uri="{FF2B5EF4-FFF2-40B4-BE49-F238E27FC236}">
                <a16:creationId xmlns:a16="http://schemas.microsoft.com/office/drawing/2014/main" id="{16DAE8D9-2036-FBFF-5E42-5A9CF8DC4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493" y="72118"/>
            <a:ext cx="1753507" cy="175350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BEF2D94-5DDE-0777-F04C-DE04D9298EE0}"/>
              </a:ext>
            </a:extLst>
          </p:cNvPr>
          <p:cNvGrpSpPr/>
          <p:nvPr/>
        </p:nvGrpSpPr>
        <p:grpSpPr>
          <a:xfrm>
            <a:off x="8977086" y="1590590"/>
            <a:ext cx="2821943" cy="1860609"/>
            <a:chOff x="7954249" y="3758472"/>
            <a:chExt cx="3999944" cy="2637307"/>
          </a:xfrm>
        </p:grpSpPr>
        <p:pic>
          <p:nvPicPr>
            <p:cNvPr id="1028" name="Picture 4" descr="Baird's Pocket Gopher (Geomys breviceps) · iNaturalist">
              <a:extLst>
                <a:ext uri="{FF2B5EF4-FFF2-40B4-BE49-F238E27FC236}">
                  <a16:creationId xmlns:a16="http://schemas.microsoft.com/office/drawing/2014/main" id="{B60F617F-8466-5ADC-16CA-8B6A8CD1A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249" y="3758472"/>
              <a:ext cx="3999944"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41FF59-2B18-4E72-10C0-293FE3AA9D16}"/>
                </a:ext>
              </a:extLst>
            </p:cNvPr>
            <p:cNvSpPr txBox="1"/>
            <p:nvPr/>
          </p:nvSpPr>
          <p:spPr>
            <a:xfrm>
              <a:off x="8471166" y="5828646"/>
              <a:ext cx="3483025" cy="567133"/>
            </a:xfrm>
            <a:prstGeom prst="rect">
              <a:avLst/>
            </a:prstGeom>
            <a:noFill/>
          </p:spPr>
          <p:txBody>
            <a:bodyPr wrap="square" rtlCol="0">
              <a:spAutoFit/>
            </a:bodyPr>
            <a:lstStyle/>
            <a:p>
              <a:r>
                <a:rPr lang="en-US" sz="2000" b="1" i="1" dirty="0">
                  <a:solidFill>
                    <a:schemeClr val="bg1"/>
                  </a:solidFill>
                </a:rPr>
                <a:t>Geomys breviceps</a:t>
              </a:r>
            </a:p>
          </p:txBody>
        </p:sp>
      </p:grpSp>
      <p:pic>
        <p:nvPicPr>
          <p:cNvPr id="8" name="Picture 7" descr="A close-up of a chart&#10;&#10;AI-generated content may be incorrect.">
            <a:extLst>
              <a:ext uri="{FF2B5EF4-FFF2-40B4-BE49-F238E27FC236}">
                <a16:creationId xmlns:a16="http://schemas.microsoft.com/office/drawing/2014/main" id="{E322D353-A863-EE07-739F-60D28207A2A6}"/>
              </a:ext>
            </a:extLst>
          </p:cNvPr>
          <p:cNvPicPr>
            <a:picLocks noChangeAspect="1"/>
          </p:cNvPicPr>
          <p:nvPr/>
        </p:nvPicPr>
        <p:blipFill>
          <a:blip r:embed="rId4"/>
          <a:stretch>
            <a:fillRect/>
          </a:stretch>
        </p:blipFill>
        <p:spPr>
          <a:xfrm>
            <a:off x="7413173" y="3580205"/>
            <a:ext cx="4679771" cy="3165083"/>
          </a:xfrm>
          <a:prstGeom prst="rect">
            <a:avLst/>
          </a:prstGeom>
        </p:spPr>
      </p:pic>
      <p:pic>
        <p:nvPicPr>
          <p:cNvPr id="11" name="Picture 10" descr="A comparison of a normal distribution graph&#10;&#10;AI-generated content may be incorrect.">
            <a:extLst>
              <a:ext uri="{FF2B5EF4-FFF2-40B4-BE49-F238E27FC236}">
                <a16:creationId xmlns:a16="http://schemas.microsoft.com/office/drawing/2014/main" id="{1E78C55D-CA54-2CA4-5676-0161DD5B6519}"/>
              </a:ext>
            </a:extLst>
          </p:cNvPr>
          <p:cNvPicPr>
            <a:picLocks noChangeAspect="1"/>
          </p:cNvPicPr>
          <p:nvPr/>
        </p:nvPicPr>
        <p:blipFill>
          <a:blip r:embed="rId5"/>
          <a:stretch>
            <a:fillRect/>
          </a:stretch>
        </p:blipFill>
        <p:spPr>
          <a:xfrm>
            <a:off x="1730829" y="4326344"/>
            <a:ext cx="4894406" cy="2418944"/>
          </a:xfrm>
          <a:prstGeom prst="rect">
            <a:avLst/>
          </a:prstGeom>
        </p:spPr>
      </p:pic>
    </p:spTree>
    <p:extLst>
      <p:ext uri="{BB962C8B-B14F-4D97-AF65-F5344CB8AC3E}">
        <p14:creationId xmlns:p14="http://schemas.microsoft.com/office/powerpoint/2010/main" val="1693583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Using cd (moving around)</a:t>
            </a:r>
          </a:p>
        </p:txBody>
      </p:sp>
      <p:sp>
        <p:nvSpPr>
          <p:cNvPr id="9" name="Content Placeholder 2">
            <a:extLst>
              <a:ext uri="{FF2B5EF4-FFF2-40B4-BE49-F238E27FC236}">
                <a16:creationId xmlns:a16="http://schemas.microsoft.com/office/drawing/2014/main" id="{75205560-F550-69E4-1459-031D94B1AE17}"/>
              </a:ext>
            </a:extLst>
          </p:cNvPr>
          <p:cNvSpPr>
            <a:spLocks noGrp="1"/>
          </p:cNvSpPr>
          <p:nvPr>
            <p:ph idx="1"/>
          </p:nvPr>
        </p:nvSpPr>
        <p:spPr>
          <a:xfrm>
            <a:off x="327660" y="1547719"/>
            <a:ext cx="10515600" cy="2574922"/>
          </a:xfrm>
        </p:spPr>
        <p:txBody>
          <a:bodyPr>
            <a:normAutofit/>
          </a:bodyPr>
          <a:lstStyle/>
          <a:p>
            <a:pPr marL="0" indent="0">
              <a:buNone/>
            </a:pPr>
            <a:r>
              <a:rPr lang="en-US" dirty="0"/>
              <a:t>What does each command do? If you are unsure, try it in Terminus!</a:t>
            </a:r>
          </a:p>
          <a:p>
            <a:pPr marL="514350" indent="-514350">
              <a:buAutoNum type="arabicParenR"/>
            </a:pPr>
            <a:r>
              <a:rPr lang="en-US" dirty="0"/>
              <a:t>cd</a:t>
            </a:r>
          </a:p>
          <a:p>
            <a:pPr marL="514350" indent="-514350">
              <a:buAutoNum type="arabicParenR"/>
            </a:pPr>
            <a:r>
              <a:rPr lang="en-US" dirty="0"/>
              <a:t>cd ..</a:t>
            </a:r>
          </a:p>
          <a:p>
            <a:pPr marL="514350" indent="-514350">
              <a:buAutoNum type="arabicParenR"/>
            </a:pPr>
            <a:r>
              <a:rPr lang="en-US" dirty="0"/>
              <a:t>cd ~</a:t>
            </a:r>
          </a:p>
          <a:p>
            <a:pPr marL="514350" indent="-514350">
              <a:buAutoNum type="arabicParenR"/>
            </a:pPr>
            <a:r>
              <a:rPr lang="en-US" dirty="0"/>
              <a:t>cd . </a:t>
            </a:r>
          </a:p>
          <a:p>
            <a:pPr marL="514350" indent="-514350">
              <a:buAutoNum type="arabicParenR"/>
            </a:pPr>
            <a:endParaRPr lang="en-US" dirty="0"/>
          </a:p>
          <a:p>
            <a:pPr marL="0" indent="0">
              <a:buNone/>
            </a:pPr>
            <a:endParaRPr lang="en-US" dirty="0"/>
          </a:p>
        </p:txBody>
      </p:sp>
      <p:grpSp>
        <p:nvGrpSpPr>
          <p:cNvPr id="54" name="Group 53">
            <a:extLst>
              <a:ext uri="{FF2B5EF4-FFF2-40B4-BE49-F238E27FC236}">
                <a16:creationId xmlns:a16="http://schemas.microsoft.com/office/drawing/2014/main" id="{C7A909F1-8752-6475-89BD-9B448A642F0A}"/>
              </a:ext>
            </a:extLst>
          </p:cNvPr>
          <p:cNvGrpSpPr/>
          <p:nvPr/>
        </p:nvGrpSpPr>
        <p:grpSpPr>
          <a:xfrm>
            <a:off x="257287" y="2474107"/>
            <a:ext cx="11860306" cy="3898706"/>
            <a:chOff x="257287" y="2474107"/>
            <a:chExt cx="11860306" cy="3898706"/>
          </a:xfrm>
        </p:grpSpPr>
        <p:sp>
          <p:nvSpPr>
            <p:cNvPr id="49" name="Content Placeholder 2">
              <a:extLst>
                <a:ext uri="{FF2B5EF4-FFF2-40B4-BE49-F238E27FC236}">
                  <a16:creationId xmlns:a16="http://schemas.microsoft.com/office/drawing/2014/main" id="{77FC2945-E84F-5292-009A-9009ECD9B9F0}"/>
                </a:ext>
              </a:extLst>
            </p:cNvPr>
            <p:cNvSpPr txBox="1">
              <a:spLocks/>
            </p:cNvSpPr>
            <p:nvPr/>
          </p:nvSpPr>
          <p:spPr>
            <a:xfrm>
              <a:off x="257287" y="4240315"/>
              <a:ext cx="5145293" cy="1724387"/>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Answers:</a:t>
              </a:r>
            </a:p>
            <a:p>
              <a:pPr marL="0" indent="0">
                <a:buNone/>
              </a:pPr>
              <a:r>
                <a:rPr lang="en-US" sz="2000" dirty="0"/>
                <a:t>.  =  current working directory</a:t>
              </a:r>
            </a:p>
            <a:p>
              <a:pPr marL="0" indent="0">
                <a:buNone/>
              </a:pPr>
              <a:r>
                <a:rPr lang="en-US" sz="2000" dirty="0"/>
                <a:t>..  = parent directory of your current directory</a:t>
              </a:r>
            </a:p>
            <a:p>
              <a:pPr marL="0" indent="0">
                <a:buNone/>
              </a:pPr>
              <a:r>
                <a:rPr lang="en-US" sz="2000" dirty="0"/>
                <a:t>~   =  home directory</a:t>
              </a:r>
            </a:p>
            <a:p>
              <a:pPr marL="0" indent="0">
                <a:buNone/>
              </a:pPr>
              <a:endParaRPr lang="en-US" sz="2000" dirty="0"/>
            </a:p>
            <a:p>
              <a:pPr marL="0" indent="0">
                <a:buFont typeface="Arial" panose="020B0604020202020204" pitchFamily="34" charset="0"/>
                <a:buNone/>
              </a:pPr>
              <a:endParaRPr lang="en-US" sz="2000" dirty="0"/>
            </a:p>
          </p:txBody>
        </p:sp>
        <p:pic>
          <p:nvPicPr>
            <p:cNvPr id="51" name="Picture 50">
              <a:extLst>
                <a:ext uri="{FF2B5EF4-FFF2-40B4-BE49-F238E27FC236}">
                  <a16:creationId xmlns:a16="http://schemas.microsoft.com/office/drawing/2014/main" id="{87755AA6-ADA7-5A41-1234-4E60871ADAFA}"/>
                </a:ext>
              </a:extLst>
            </p:cNvPr>
            <p:cNvPicPr>
              <a:picLocks noChangeAspect="1"/>
            </p:cNvPicPr>
            <p:nvPr/>
          </p:nvPicPr>
          <p:blipFill>
            <a:blip r:embed="rId5"/>
            <a:stretch>
              <a:fillRect/>
            </a:stretch>
          </p:blipFill>
          <p:spPr>
            <a:xfrm>
              <a:off x="5950548" y="2474107"/>
              <a:ext cx="6167045" cy="3898706"/>
            </a:xfrm>
            <a:prstGeom prst="rect">
              <a:avLst/>
            </a:prstGeom>
          </p:spPr>
        </p:pic>
        <p:sp>
          <p:nvSpPr>
            <p:cNvPr id="52" name="5-Point Star 51">
              <a:extLst>
                <a:ext uri="{FF2B5EF4-FFF2-40B4-BE49-F238E27FC236}">
                  <a16:creationId xmlns:a16="http://schemas.microsoft.com/office/drawing/2014/main" id="{999C24E8-B1CF-28C2-6C87-5CAE4919463B}"/>
                </a:ext>
              </a:extLst>
            </p:cNvPr>
            <p:cNvSpPr/>
            <p:nvPr/>
          </p:nvSpPr>
          <p:spPr>
            <a:xfrm>
              <a:off x="6988436" y="4737126"/>
              <a:ext cx="335280" cy="28956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0F8A037-2C3A-1EFE-242A-E007EC3C238E}"/>
                </a:ext>
              </a:extLst>
            </p:cNvPr>
            <p:cNvSpPr txBox="1"/>
            <p:nvPr/>
          </p:nvSpPr>
          <p:spPr>
            <a:xfrm>
              <a:off x="6290305" y="4324236"/>
              <a:ext cx="1006142" cy="584775"/>
            </a:xfrm>
            <a:prstGeom prst="rect">
              <a:avLst/>
            </a:prstGeom>
            <a:noFill/>
          </p:spPr>
          <p:txBody>
            <a:bodyPr wrap="square" rtlCol="0">
              <a:spAutoFit/>
            </a:bodyPr>
            <a:lstStyle/>
            <a:p>
              <a:r>
                <a:rPr lang="en-US" sz="1600" b="1" dirty="0">
                  <a:solidFill>
                    <a:srgbClr val="FF0000"/>
                  </a:solidFill>
                </a:rPr>
                <a:t>You are here!</a:t>
              </a:r>
            </a:p>
          </p:txBody>
        </p:sp>
      </p:grpSp>
    </p:spTree>
    <p:extLst>
      <p:ext uri="{BB962C8B-B14F-4D97-AF65-F5344CB8AC3E}">
        <p14:creationId xmlns:p14="http://schemas.microsoft.com/office/powerpoint/2010/main" val="83198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Using cd (moving around)</a:t>
            </a:r>
          </a:p>
        </p:txBody>
      </p:sp>
      <p:sp>
        <p:nvSpPr>
          <p:cNvPr id="9" name="Content Placeholder 2">
            <a:extLst>
              <a:ext uri="{FF2B5EF4-FFF2-40B4-BE49-F238E27FC236}">
                <a16:creationId xmlns:a16="http://schemas.microsoft.com/office/drawing/2014/main" id="{75205560-F550-69E4-1459-031D94B1AE17}"/>
              </a:ext>
            </a:extLst>
          </p:cNvPr>
          <p:cNvSpPr>
            <a:spLocks noGrp="1"/>
          </p:cNvSpPr>
          <p:nvPr>
            <p:ph idx="1"/>
          </p:nvPr>
        </p:nvSpPr>
        <p:spPr>
          <a:xfrm>
            <a:off x="327660" y="1547719"/>
            <a:ext cx="10515600" cy="5020721"/>
          </a:xfrm>
        </p:spPr>
        <p:txBody>
          <a:bodyPr>
            <a:normAutofit/>
          </a:bodyPr>
          <a:lstStyle/>
          <a:p>
            <a:pPr marL="0" indent="0">
              <a:buNone/>
            </a:pPr>
            <a:r>
              <a:rPr lang="en-US" dirty="0"/>
              <a:t>You can use a file path to move quickly from your home directory to other directories.</a:t>
            </a:r>
          </a:p>
          <a:p>
            <a:pPr marL="0" indent="0">
              <a:buNone/>
            </a:pPr>
            <a:r>
              <a:rPr lang="en-US" u="sng" dirty="0"/>
              <a:t>Example:</a:t>
            </a:r>
          </a:p>
          <a:p>
            <a:pPr marL="0" indent="0">
              <a:buNone/>
            </a:pPr>
            <a:r>
              <a:rPr lang="en-US" dirty="0"/>
              <a:t>cd thing</a:t>
            </a:r>
          </a:p>
          <a:p>
            <a:pPr marL="0" indent="0">
              <a:buNone/>
            </a:pPr>
            <a:r>
              <a:rPr lang="en-US" dirty="0"/>
              <a:t>cd backup</a:t>
            </a:r>
          </a:p>
          <a:p>
            <a:pPr marL="0" indent="0">
              <a:buNone/>
            </a:pPr>
            <a:r>
              <a:rPr lang="en-US" dirty="0"/>
              <a:t>cd 2012-12-01</a:t>
            </a:r>
          </a:p>
          <a:p>
            <a:pPr marL="0" indent="0">
              <a:buNone/>
            </a:pPr>
            <a:endParaRPr lang="en-US" dirty="0"/>
          </a:p>
          <a:p>
            <a:pPr marL="0" indent="0">
              <a:buNone/>
            </a:pPr>
            <a:r>
              <a:rPr lang="en-US" dirty="0"/>
              <a:t>OR</a:t>
            </a:r>
          </a:p>
          <a:p>
            <a:pPr marL="0" indent="0">
              <a:buNone/>
            </a:pPr>
            <a:endParaRPr lang="en-US" dirty="0"/>
          </a:p>
          <a:p>
            <a:pPr marL="0" indent="0">
              <a:buNone/>
            </a:pPr>
            <a:r>
              <a:rPr lang="en-US" dirty="0"/>
              <a:t>cd thing/backup/2012-12-01</a:t>
            </a:r>
          </a:p>
          <a:p>
            <a:pPr marL="514350" indent="-514350">
              <a:buAutoNum type="arabicParenR"/>
            </a:pPr>
            <a:endParaRPr lang="en-US" dirty="0"/>
          </a:p>
          <a:p>
            <a:pPr marL="0" indent="0">
              <a:buNone/>
            </a:pPr>
            <a:endParaRPr lang="en-US" dirty="0"/>
          </a:p>
        </p:txBody>
      </p:sp>
      <p:pic>
        <p:nvPicPr>
          <p:cNvPr id="6" name="Picture 5">
            <a:extLst>
              <a:ext uri="{FF2B5EF4-FFF2-40B4-BE49-F238E27FC236}">
                <a16:creationId xmlns:a16="http://schemas.microsoft.com/office/drawing/2014/main" id="{DD2CEA8A-5FC2-789A-8B7E-AA7BEEDE4E0E}"/>
              </a:ext>
            </a:extLst>
          </p:cNvPr>
          <p:cNvPicPr>
            <a:picLocks noChangeAspect="1"/>
          </p:cNvPicPr>
          <p:nvPr/>
        </p:nvPicPr>
        <p:blipFill>
          <a:blip r:embed="rId5"/>
          <a:stretch>
            <a:fillRect/>
          </a:stretch>
        </p:blipFill>
        <p:spPr>
          <a:xfrm>
            <a:off x="5950548" y="2474107"/>
            <a:ext cx="6167045" cy="3898706"/>
          </a:xfrm>
          <a:prstGeom prst="rect">
            <a:avLst/>
          </a:prstGeom>
        </p:spPr>
      </p:pic>
      <p:sp>
        <p:nvSpPr>
          <p:cNvPr id="12" name="Curved Right Arrow 11">
            <a:extLst>
              <a:ext uri="{FF2B5EF4-FFF2-40B4-BE49-F238E27FC236}">
                <a16:creationId xmlns:a16="http://schemas.microsoft.com/office/drawing/2014/main" id="{2EFEDD11-07CA-A4EC-35D4-8631A2C3A0C8}"/>
              </a:ext>
            </a:extLst>
          </p:cNvPr>
          <p:cNvSpPr/>
          <p:nvPr/>
        </p:nvSpPr>
        <p:spPr>
          <a:xfrm rot="1740119">
            <a:off x="5951941" y="1998197"/>
            <a:ext cx="1499439" cy="4006644"/>
          </a:xfrm>
          <a:prstGeom prst="curvedRightArrow">
            <a:avLst>
              <a:gd name="adj1" fmla="val 10243"/>
              <a:gd name="adj2" fmla="val 32186"/>
              <a:gd name="adj3" fmla="val 25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a:extLst>
              <a:ext uri="{FF2B5EF4-FFF2-40B4-BE49-F238E27FC236}">
                <a16:creationId xmlns:a16="http://schemas.microsoft.com/office/drawing/2014/main" id="{6ABDF2B6-5DB4-FF75-E836-EE6C087BA590}"/>
              </a:ext>
            </a:extLst>
          </p:cNvPr>
          <p:cNvSpPr/>
          <p:nvPr/>
        </p:nvSpPr>
        <p:spPr>
          <a:xfrm rot="1740119" flipH="1">
            <a:off x="8231342" y="2986565"/>
            <a:ext cx="849308" cy="1313351"/>
          </a:xfrm>
          <a:prstGeom prst="curvedRightArrow">
            <a:avLst>
              <a:gd name="adj1" fmla="val 10243"/>
              <a:gd name="adj2" fmla="val 32186"/>
              <a:gd name="adj3" fmla="val 25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a:extLst>
              <a:ext uri="{FF2B5EF4-FFF2-40B4-BE49-F238E27FC236}">
                <a16:creationId xmlns:a16="http://schemas.microsoft.com/office/drawing/2014/main" id="{DDF8B5E6-90D7-B7B5-4B26-F0FB70BE19F3}"/>
              </a:ext>
            </a:extLst>
          </p:cNvPr>
          <p:cNvSpPr/>
          <p:nvPr/>
        </p:nvSpPr>
        <p:spPr>
          <a:xfrm rot="1740119" flipH="1">
            <a:off x="7819509" y="4181622"/>
            <a:ext cx="849308" cy="1313351"/>
          </a:xfrm>
          <a:prstGeom prst="curvedRightArrow">
            <a:avLst>
              <a:gd name="adj1" fmla="val 10243"/>
              <a:gd name="adj2" fmla="val 32186"/>
              <a:gd name="adj3" fmla="val 25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a:extLst>
              <a:ext uri="{FF2B5EF4-FFF2-40B4-BE49-F238E27FC236}">
                <a16:creationId xmlns:a16="http://schemas.microsoft.com/office/drawing/2014/main" id="{9F975A47-B045-C8BD-82B3-F98DDBB2A738}"/>
              </a:ext>
            </a:extLst>
          </p:cNvPr>
          <p:cNvSpPr/>
          <p:nvPr/>
        </p:nvSpPr>
        <p:spPr>
          <a:xfrm rot="1740119" flipH="1">
            <a:off x="7144287" y="5324831"/>
            <a:ext cx="849308" cy="1313351"/>
          </a:xfrm>
          <a:prstGeom prst="curvedRightArrow">
            <a:avLst>
              <a:gd name="adj1" fmla="val 10243"/>
              <a:gd name="adj2" fmla="val 32186"/>
              <a:gd name="adj3" fmla="val 2500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63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DAA7E3-223F-2A1B-3251-7E1C40B1F1E3}"/>
              </a:ext>
            </a:extLst>
          </p:cNvPr>
          <p:cNvGrpSpPr/>
          <p:nvPr/>
        </p:nvGrpSpPr>
        <p:grpSpPr>
          <a:xfrm>
            <a:off x="0" y="0"/>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Practice Questions</a:t>
            </a:r>
          </a:p>
        </p:txBody>
      </p:sp>
      <p:sp>
        <p:nvSpPr>
          <p:cNvPr id="9" name="Content Placeholder 2">
            <a:extLst>
              <a:ext uri="{FF2B5EF4-FFF2-40B4-BE49-F238E27FC236}">
                <a16:creationId xmlns:a16="http://schemas.microsoft.com/office/drawing/2014/main" id="{75205560-F550-69E4-1459-031D94B1AE17}"/>
              </a:ext>
            </a:extLst>
          </p:cNvPr>
          <p:cNvSpPr>
            <a:spLocks noGrp="1"/>
          </p:cNvSpPr>
          <p:nvPr>
            <p:ph idx="1"/>
          </p:nvPr>
        </p:nvSpPr>
        <p:spPr>
          <a:xfrm>
            <a:off x="228600" y="1297680"/>
            <a:ext cx="11864340" cy="5560320"/>
          </a:xfrm>
        </p:spPr>
        <p:txBody>
          <a:bodyPr>
            <a:normAutofit/>
          </a:bodyPr>
          <a:lstStyle/>
          <a:p>
            <a:pPr marL="0" indent="0">
              <a:buNone/>
            </a:pPr>
            <a:r>
              <a:rPr lang="en-US" sz="2000" u="sng" dirty="0"/>
              <a:t>Think about the following questions and/or discuss with the person next to you.</a:t>
            </a:r>
          </a:p>
          <a:p>
            <a:pPr marL="0" indent="0">
              <a:buNone/>
            </a:pPr>
            <a:r>
              <a:rPr lang="en-US" sz="2000" dirty="0"/>
              <a:t>1) When you first open the shell (aka terminal), why do you start with </a:t>
            </a:r>
            <a:r>
              <a:rPr lang="en-US" sz="2000" b="1" dirty="0" err="1"/>
              <a:t>pwd</a:t>
            </a:r>
            <a:r>
              <a:rPr lang="en-US" sz="2000" dirty="0"/>
              <a:t> or </a:t>
            </a:r>
            <a:r>
              <a:rPr lang="en-US" sz="2000" b="1" dirty="0"/>
              <a:t>ls</a:t>
            </a:r>
            <a:r>
              <a:rPr lang="en-US" sz="2000" dirty="0"/>
              <a:t> as a first command?</a:t>
            </a:r>
          </a:p>
          <a:p>
            <a:pPr marL="0" indent="0">
              <a:buNone/>
            </a:pPr>
            <a:r>
              <a:rPr lang="en-US" sz="2000" dirty="0"/>
              <a:t> </a:t>
            </a:r>
          </a:p>
          <a:p>
            <a:pPr marL="0" indent="0">
              <a:buNone/>
            </a:pPr>
            <a:r>
              <a:rPr lang="en-US" sz="2000" dirty="0"/>
              <a:t>2) Isabelle is working on her thesis. She writes it all in a text document called “</a:t>
            </a:r>
            <a:r>
              <a:rPr lang="en-US" sz="2000" dirty="0" err="1"/>
              <a:t>thesis.txt</a:t>
            </a:r>
            <a:r>
              <a:rPr lang="en-US" sz="2000" dirty="0"/>
              <a:t>”. She is practicing Bash commands and wants to make a copy of her thesis. She makes sure she is in the correct directory, and then she does the following:</a:t>
            </a:r>
          </a:p>
          <a:p>
            <a:pPr marL="971550" lvl="1" indent="-514350">
              <a:buAutoNum type="arabicParenR"/>
            </a:pPr>
            <a:r>
              <a:rPr lang="en-US" sz="1800" b="1" dirty="0"/>
              <a:t>less </a:t>
            </a:r>
            <a:r>
              <a:rPr lang="en-US" sz="1800" b="1" dirty="0" err="1"/>
              <a:t>thesis.txt</a:t>
            </a:r>
            <a:r>
              <a:rPr lang="en-US" sz="1800" b="1" dirty="0"/>
              <a:t> </a:t>
            </a:r>
            <a:r>
              <a:rPr lang="en-US" sz="1800" dirty="0">
                <a:sym typeface="Wingdings" pitchFamily="2" charset="2"/>
              </a:rPr>
              <a:t> the output displays her whole thesis</a:t>
            </a:r>
          </a:p>
          <a:p>
            <a:pPr marL="971550" lvl="1" indent="-514350">
              <a:buAutoNum type="arabicParenR"/>
            </a:pPr>
            <a:r>
              <a:rPr lang="en-US" sz="1800" b="1" dirty="0">
                <a:sym typeface="Wingdings" pitchFamily="2" charset="2"/>
              </a:rPr>
              <a:t>touch </a:t>
            </a:r>
            <a:r>
              <a:rPr lang="en-US" sz="1800" b="1" dirty="0" err="1">
                <a:sym typeface="Wingdings" pitchFamily="2" charset="2"/>
              </a:rPr>
              <a:t>thesis.txt</a:t>
            </a:r>
            <a:r>
              <a:rPr lang="en-US" sz="1800" b="1" dirty="0">
                <a:sym typeface="Wingdings" pitchFamily="2" charset="2"/>
              </a:rPr>
              <a:t> </a:t>
            </a:r>
            <a:r>
              <a:rPr lang="en-US" sz="1800" dirty="0">
                <a:sym typeface="Wingdings" pitchFamily="2" charset="2"/>
              </a:rPr>
              <a:t> nothing appears to happen in the directory. It still contains one file: “</a:t>
            </a:r>
            <a:r>
              <a:rPr lang="en-US" sz="1800" dirty="0" err="1">
                <a:sym typeface="Wingdings" pitchFamily="2" charset="2"/>
              </a:rPr>
              <a:t>thesis.txt</a:t>
            </a:r>
            <a:r>
              <a:rPr lang="en-US" sz="1800" dirty="0">
                <a:sym typeface="Wingdings" pitchFamily="2" charset="2"/>
              </a:rPr>
              <a:t>” that is unchanged. </a:t>
            </a:r>
          </a:p>
          <a:p>
            <a:pPr marL="457200" lvl="1" indent="0">
              <a:buNone/>
            </a:pPr>
            <a:r>
              <a:rPr lang="en-US" sz="1800" dirty="0">
                <a:sym typeface="Wingdings" pitchFamily="2" charset="2"/>
              </a:rPr>
              <a:t>Why didn’t “touch” make a new file? Is there a command that copies files? (hint: it’s not in Terminus…)</a:t>
            </a:r>
          </a:p>
          <a:p>
            <a:pPr marL="457200" lvl="1" indent="0">
              <a:buNone/>
            </a:pPr>
            <a:r>
              <a:rPr lang="en-US" sz="1800" dirty="0">
                <a:sym typeface="Wingdings" pitchFamily="2" charset="2"/>
              </a:rPr>
              <a:t> </a:t>
            </a:r>
          </a:p>
          <a:p>
            <a:pPr marL="0" indent="0">
              <a:buNone/>
            </a:pPr>
            <a:r>
              <a:rPr lang="en-US" sz="2000" dirty="0">
                <a:sym typeface="Wingdings" pitchFamily="2" charset="2"/>
              </a:rPr>
              <a:t>3) Tom is also working on his thesis. He made two copies of his thesis called “thesis1.txt” and ”thesis2.txt”. Normally, he deletes files by moving them to the trash on his desktop (aka using a GUI). This time, he uses command line to delete the 2nd copy: “</a:t>
            </a:r>
            <a:r>
              <a:rPr lang="en-US" sz="2000" b="1" dirty="0">
                <a:sym typeface="Wingdings" pitchFamily="2" charset="2"/>
              </a:rPr>
              <a:t>rm thesis2.txt</a:t>
            </a:r>
            <a:r>
              <a:rPr lang="en-US" sz="2000" dirty="0">
                <a:sym typeface="Wingdings" pitchFamily="2" charset="2"/>
              </a:rPr>
              <a:t>”</a:t>
            </a:r>
          </a:p>
          <a:p>
            <a:pPr marL="971550" lvl="1" indent="-514350">
              <a:buAutoNum type="arabicParenR"/>
            </a:pPr>
            <a:r>
              <a:rPr lang="en-US" sz="1800" dirty="0">
                <a:sym typeface="Wingdings" pitchFamily="2" charset="2"/>
              </a:rPr>
              <a:t>Tom’s advisor suddenly asks to see “thesis2.txt”. Tom looks in the Trash folder on his desktop, but it’s not there! What happened? </a:t>
            </a:r>
            <a:endParaRPr lang="en-US" sz="1800" dirty="0"/>
          </a:p>
          <a:p>
            <a:pPr marL="514350" indent="-514350">
              <a:buAutoNum type="arabicParenR"/>
            </a:pPr>
            <a:endParaRPr lang="en-US" sz="2000" dirty="0"/>
          </a:p>
          <a:p>
            <a:pPr marL="0" indent="0">
              <a:buNone/>
            </a:pPr>
            <a:endParaRPr lang="en-US" sz="2000" dirty="0"/>
          </a:p>
        </p:txBody>
      </p:sp>
    </p:spTree>
    <p:extLst>
      <p:ext uri="{BB962C8B-B14F-4D97-AF65-F5344CB8AC3E}">
        <p14:creationId xmlns:p14="http://schemas.microsoft.com/office/powerpoint/2010/main" val="268373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duotone>
              <a:prstClr val="black"/>
              <a:srgbClr val="8B4C5D">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18766"/>
            <a:ext cx="9144000" cy="1775010"/>
          </a:xfrm>
        </p:spPr>
        <p:txBody>
          <a:bodyPr/>
          <a:lstStyle/>
          <a:p>
            <a:r>
              <a:rPr lang="en-US" sz="6000" b="1" dirty="0"/>
              <a:t>Questions?</a:t>
            </a:r>
            <a:endParaRPr lang="en-US" b="1" dirty="0"/>
          </a:p>
        </p:txBody>
      </p:sp>
    </p:spTree>
    <p:extLst>
      <p:ext uri="{BB962C8B-B14F-4D97-AF65-F5344CB8AC3E}">
        <p14:creationId xmlns:p14="http://schemas.microsoft.com/office/powerpoint/2010/main" val="86361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7CDC8-6908-BC5A-3097-2662FEF6947E}"/>
              </a:ext>
            </a:extLst>
          </p:cNvPr>
          <p:cNvSpPr>
            <a:spLocks noGrp="1"/>
          </p:cNvSpPr>
          <p:nvPr>
            <p:ph idx="1"/>
          </p:nvPr>
        </p:nvSpPr>
        <p:spPr>
          <a:xfrm>
            <a:off x="838200" y="2081119"/>
            <a:ext cx="10515600" cy="4351338"/>
          </a:xfrm>
        </p:spPr>
        <p:txBody>
          <a:bodyPr/>
          <a:lstStyle/>
          <a:p>
            <a:pPr marL="514350" indent="-514350">
              <a:buAutoNum type="arabicParenR"/>
            </a:pPr>
            <a:r>
              <a:rPr lang="en-US" dirty="0"/>
              <a:t>Introductory lecture (~20 min)</a:t>
            </a:r>
          </a:p>
          <a:p>
            <a:pPr marL="514350" indent="-514350">
              <a:buAutoNum type="arabicParenR"/>
            </a:pPr>
            <a:r>
              <a:rPr lang="en-US" dirty="0"/>
              <a:t>Terminus Activity (~30 min, can make shorter/longer)</a:t>
            </a:r>
          </a:p>
          <a:p>
            <a:pPr marL="514350" indent="-514350">
              <a:buAutoNum type="arabicParenR"/>
            </a:pPr>
            <a:r>
              <a:rPr lang="en-US" dirty="0"/>
              <a:t>Command Line syntax (~10 min)</a:t>
            </a:r>
          </a:p>
          <a:p>
            <a:pPr marL="514350" indent="-514350">
              <a:buFont typeface="Arial" panose="020B0604020202020204" pitchFamily="34" charset="0"/>
              <a:buAutoNum type="arabicParenR"/>
            </a:pPr>
            <a:r>
              <a:rPr lang="en-US" dirty="0"/>
              <a:t>***10 MINUTE BREAK***</a:t>
            </a:r>
          </a:p>
          <a:p>
            <a:pPr marL="514350" indent="-514350">
              <a:buFont typeface="Arial" panose="020B0604020202020204" pitchFamily="34" charset="0"/>
              <a:buAutoNum type="arabicParenR"/>
            </a:pPr>
            <a:r>
              <a:rPr lang="en-US" dirty="0"/>
              <a:t>Useful commands (~15 min)</a:t>
            </a:r>
          </a:p>
          <a:p>
            <a:pPr marL="971550" lvl="1" indent="-514350">
              <a:buFont typeface="Arial" panose="020B0604020202020204" pitchFamily="34" charset="0"/>
              <a:buAutoNum type="arabicParenR"/>
            </a:pPr>
            <a:r>
              <a:rPr lang="en-US" dirty="0"/>
              <a:t>Try in Terminus/demo for the class</a:t>
            </a:r>
          </a:p>
          <a:p>
            <a:pPr marL="514350" indent="-514350">
              <a:buFont typeface="Arial" panose="020B0604020202020204" pitchFamily="34" charset="0"/>
              <a:buAutoNum type="arabicParenR"/>
            </a:pPr>
            <a:r>
              <a:rPr lang="en-US" dirty="0"/>
              <a:t>Practice Questions (~25 min)</a:t>
            </a:r>
          </a:p>
        </p:txBody>
      </p:sp>
      <p:pic>
        <p:nvPicPr>
          <p:cNvPr id="4" name="Picture 2" descr="abstract image">
            <a:extLst>
              <a:ext uri="{FF2B5EF4-FFF2-40B4-BE49-F238E27FC236}">
                <a16:creationId xmlns:a16="http://schemas.microsoft.com/office/drawing/2014/main" id="{D540A2A9-AEE0-A7D1-6A09-E0ADC4B64D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078" b="39804"/>
          <a:stretch/>
        </p:blipFill>
        <p:spPr bwMode="auto">
          <a:xfrm>
            <a:off x="0" y="0"/>
            <a:ext cx="12192000" cy="16539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FA6CFA-E108-2160-0FB1-908DA750A42C}"/>
              </a:ext>
            </a:extLst>
          </p:cNvPr>
          <p:cNvSpPr>
            <a:spLocks noGrp="1"/>
          </p:cNvSpPr>
          <p:nvPr>
            <p:ph type="title"/>
          </p:nvPr>
        </p:nvSpPr>
        <p:spPr>
          <a:xfrm>
            <a:off x="475129" y="164212"/>
            <a:ext cx="10515600" cy="1325563"/>
          </a:xfrm>
        </p:spPr>
        <p:txBody>
          <a:bodyPr/>
          <a:lstStyle/>
          <a:p>
            <a:r>
              <a:rPr lang="en-US" b="1" dirty="0">
                <a:solidFill>
                  <a:schemeClr val="bg1"/>
                </a:solidFill>
              </a:rPr>
              <a:t>Agenda</a:t>
            </a:r>
          </a:p>
        </p:txBody>
      </p:sp>
    </p:spTree>
    <p:extLst>
      <p:ext uri="{BB962C8B-B14F-4D97-AF65-F5344CB8AC3E}">
        <p14:creationId xmlns:p14="http://schemas.microsoft.com/office/powerpoint/2010/main" val="736138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duotone>
              <a:prstClr val="black"/>
              <a:srgbClr val="8B4C5D">
                <a:tint val="45000"/>
                <a:satMod val="400000"/>
              </a:srgbClr>
            </a:duotone>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528047"/>
            <a:ext cx="9144000" cy="2286000"/>
          </a:xfrm>
        </p:spPr>
        <p:txBody>
          <a:bodyPr/>
          <a:lstStyle/>
          <a:p>
            <a:r>
              <a:rPr lang="en-US" sz="6000" b="1" dirty="0"/>
              <a:t>Introducing the Shell </a:t>
            </a:r>
            <a:br>
              <a:rPr lang="en-US" b="1" dirty="0"/>
            </a:br>
            <a:br>
              <a:rPr lang="en-US" b="1" dirty="0"/>
            </a:br>
            <a:r>
              <a:rPr lang="en-US" sz="2800" b="1" dirty="0"/>
              <a:t>(and de-mystifying computer science jargon along the way)</a:t>
            </a:r>
            <a:endParaRPr lang="en-US" b="1" dirty="0"/>
          </a:p>
        </p:txBody>
      </p:sp>
    </p:spTree>
    <p:extLst>
      <p:ext uri="{BB962C8B-B14F-4D97-AF65-F5344CB8AC3E}">
        <p14:creationId xmlns:p14="http://schemas.microsoft.com/office/powerpoint/2010/main" val="46786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Matrix Code Inspiration Revealed">
            <a:extLst>
              <a:ext uri="{FF2B5EF4-FFF2-40B4-BE49-F238E27FC236}">
                <a16:creationId xmlns:a16="http://schemas.microsoft.com/office/drawing/2014/main" id="{82EA3C91-B091-1439-0158-2343FE249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D9C04A3A-895F-1250-AE62-F5D64D25367C}"/>
              </a:ext>
            </a:extLst>
          </p:cNvPr>
          <p:cNvSpPr/>
          <p:nvPr/>
        </p:nvSpPr>
        <p:spPr>
          <a:xfrm>
            <a:off x="376518" y="726140"/>
            <a:ext cx="4370295" cy="2191871"/>
          </a:xfrm>
          <a:prstGeom prst="wedgeEllipseCallout">
            <a:avLst>
              <a:gd name="adj1" fmla="val 60706"/>
              <a:gd name="adj2" fmla="val 3427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mean, you can use a GUI but it’s faster if you use the shell. Just open your terminal and run a BASH script. </a:t>
            </a:r>
          </a:p>
        </p:txBody>
      </p:sp>
    </p:spTree>
    <p:extLst>
      <p:ext uri="{BB962C8B-B14F-4D97-AF65-F5344CB8AC3E}">
        <p14:creationId xmlns:p14="http://schemas.microsoft.com/office/powerpoint/2010/main" val="301688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62,300+ Person Using Mouse Stock Photos, Pictures &amp; Royalty-Free Images -  iStock">
            <a:extLst>
              <a:ext uri="{FF2B5EF4-FFF2-40B4-BE49-F238E27FC236}">
                <a16:creationId xmlns:a16="http://schemas.microsoft.com/office/drawing/2014/main" id="{E4F1E7AC-A4BB-63AC-8EDA-E4A5419607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53" t="21190"/>
          <a:stretch/>
        </p:blipFill>
        <p:spPr bwMode="auto">
          <a:xfrm>
            <a:off x="2726223" y="4484645"/>
            <a:ext cx="2926024" cy="19964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0A86FE5-B7AA-0156-50AD-61B1495815B2}"/>
              </a:ext>
            </a:extLst>
          </p:cNvPr>
          <p:cNvSpPr>
            <a:spLocks noGrp="1"/>
          </p:cNvSpPr>
          <p:nvPr>
            <p:ph idx="1"/>
          </p:nvPr>
        </p:nvSpPr>
        <p:spPr>
          <a:xfrm>
            <a:off x="394447" y="1514376"/>
            <a:ext cx="10515600" cy="4351338"/>
          </a:xfrm>
        </p:spPr>
        <p:txBody>
          <a:bodyPr/>
          <a:lstStyle/>
          <a:p>
            <a:r>
              <a:rPr lang="en-US" sz="2800" dirty="0"/>
              <a:t>The average human interacts with a computer using a Graphical User Interface (GUI)</a:t>
            </a:r>
            <a:endParaRPr lang="en-US" dirty="0"/>
          </a:p>
          <a:p>
            <a:r>
              <a:rPr lang="en-US" dirty="0"/>
              <a:t>With a GUI, you give the computer instructions by clicking a mouse and using menu-driven interactions.</a:t>
            </a:r>
          </a:p>
          <a:p>
            <a:pPr lvl="1"/>
            <a:r>
              <a:rPr lang="en-US" dirty="0"/>
              <a:t>Navigating folders/directories to find files</a:t>
            </a:r>
          </a:p>
          <a:p>
            <a:pPr lvl="1"/>
            <a:r>
              <a:rPr lang="en-US" dirty="0"/>
              <a:t>Creating files</a:t>
            </a:r>
          </a:p>
          <a:p>
            <a:pPr lvl="1"/>
            <a:r>
              <a:rPr lang="en-US" dirty="0"/>
              <a:t>Editing file names</a:t>
            </a:r>
          </a:p>
          <a:p>
            <a:pPr lvl="1"/>
            <a:r>
              <a:rPr lang="en-US" dirty="0" err="1"/>
              <a:t>Etc</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3A6E5B72-4C2D-2B4F-273F-DA228AAF77F9}"/>
              </a:ext>
            </a:extLst>
          </p:cNvPr>
          <p:cNvPicPr>
            <a:picLocks noChangeAspect="1"/>
          </p:cNvPicPr>
          <p:nvPr/>
        </p:nvPicPr>
        <p:blipFill>
          <a:blip r:embed="rId4"/>
          <a:stretch>
            <a:fillRect/>
          </a:stretch>
        </p:blipFill>
        <p:spPr>
          <a:xfrm>
            <a:off x="6781799" y="3429000"/>
            <a:ext cx="5100918" cy="3052131"/>
          </a:xfrm>
          <a:prstGeom prst="rect">
            <a:avLst/>
          </a:prstGeom>
          <a:ln w="38100">
            <a:solidFill>
              <a:schemeClr val="tx2">
                <a:lumMod val="75000"/>
                <a:lumOff val="25000"/>
              </a:schemeClr>
            </a:solidFill>
          </a:ln>
        </p:spPr>
      </p:pic>
      <p:grpSp>
        <p:nvGrpSpPr>
          <p:cNvPr id="11" name="Group 10">
            <a:extLst>
              <a:ext uri="{FF2B5EF4-FFF2-40B4-BE49-F238E27FC236}">
                <a16:creationId xmlns:a16="http://schemas.microsoft.com/office/drawing/2014/main" id="{9BBB5994-4E2F-7145-CDB9-44A9A7623225}"/>
              </a:ext>
            </a:extLst>
          </p:cNvPr>
          <p:cNvGrpSpPr/>
          <p:nvPr/>
        </p:nvGrpSpPr>
        <p:grpSpPr>
          <a:xfrm>
            <a:off x="0" y="-27883"/>
            <a:ext cx="12192000" cy="1169894"/>
            <a:chOff x="0" y="-27883"/>
            <a:chExt cx="12192000" cy="1169894"/>
          </a:xfrm>
        </p:grpSpPr>
        <p:pic>
          <p:nvPicPr>
            <p:cNvPr id="9" name="Picture 2" descr="abstract image">
              <a:extLst>
                <a:ext uri="{FF2B5EF4-FFF2-40B4-BE49-F238E27FC236}">
                  <a16:creationId xmlns:a16="http://schemas.microsoft.com/office/drawing/2014/main" id="{B3B936A1-81A2-90E0-E171-37168A69CE1C}"/>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t="40602" r="17390" b="42339"/>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2815B7-7378-B4A3-7ED4-E8356D5C6BB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219635" y="-105717"/>
            <a:ext cx="10515600" cy="1325563"/>
          </a:xfrm>
        </p:spPr>
        <p:txBody>
          <a:bodyPr>
            <a:normAutofit/>
          </a:bodyPr>
          <a:lstStyle/>
          <a:p>
            <a:r>
              <a:rPr lang="en-US" sz="3600" b="1" dirty="0">
                <a:solidFill>
                  <a:schemeClr val="bg1"/>
                </a:solidFill>
              </a:rPr>
              <a:t>Graphical User Interface (GUI)</a:t>
            </a:r>
          </a:p>
        </p:txBody>
      </p:sp>
    </p:spTree>
    <p:extLst>
      <p:ext uri="{BB962C8B-B14F-4D97-AF65-F5344CB8AC3E}">
        <p14:creationId xmlns:p14="http://schemas.microsoft.com/office/powerpoint/2010/main" val="156153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86FE5-B7AA-0156-50AD-61B1495815B2}"/>
              </a:ext>
            </a:extLst>
          </p:cNvPr>
          <p:cNvSpPr>
            <a:spLocks noGrp="1"/>
          </p:cNvSpPr>
          <p:nvPr>
            <p:ph idx="1"/>
          </p:nvPr>
        </p:nvSpPr>
        <p:spPr>
          <a:xfrm>
            <a:off x="394447" y="1514376"/>
            <a:ext cx="10515600" cy="4351338"/>
          </a:xfrm>
        </p:spPr>
        <p:txBody>
          <a:bodyPr/>
          <a:lstStyle/>
          <a:p>
            <a:r>
              <a:rPr lang="en-US" dirty="0"/>
              <a:t>The </a:t>
            </a:r>
            <a:r>
              <a:rPr lang="en-US" b="1" dirty="0"/>
              <a:t>shell</a:t>
            </a:r>
            <a:r>
              <a:rPr lang="en-US" dirty="0"/>
              <a:t> is a program where the user (you!) can type commands that are carried out by the computer.</a:t>
            </a:r>
          </a:p>
          <a:p>
            <a:r>
              <a:rPr lang="en-US" dirty="0"/>
              <a:t> Uses a </a:t>
            </a:r>
            <a:r>
              <a:rPr lang="en-US" b="1" dirty="0"/>
              <a:t>command-line interface </a:t>
            </a:r>
            <a:r>
              <a:rPr lang="en-US" dirty="0"/>
              <a:t>(think </a:t>
            </a:r>
            <a:r>
              <a:rPr lang="en-US" i="1" dirty="0"/>
              <a:t>typing</a:t>
            </a:r>
            <a:r>
              <a:rPr lang="en-US" dirty="0"/>
              <a:t>, no </a:t>
            </a:r>
            <a:r>
              <a:rPr lang="en-US" i="1" dirty="0"/>
              <a:t>mouse clicking</a:t>
            </a:r>
            <a:r>
              <a:rPr lang="en-US" dirty="0"/>
              <a:t>)</a:t>
            </a:r>
          </a:p>
          <a:p>
            <a:r>
              <a:rPr lang="en-US" dirty="0"/>
              <a:t>Multiple commands can be written and carried out in a </a:t>
            </a:r>
            <a:r>
              <a:rPr lang="en-US" b="1" dirty="0"/>
              <a:t>script</a:t>
            </a:r>
          </a:p>
          <a:p>
            <a:pPr lvl="1"/>
            <a:r>
              <a:rPr lang="en-US" dirty="0"/>
              <a:t>Scripts accomplish repetitive tasks </a:t>
            </a:r>
          </a:p>
          <a:p>
            <a:r>
              <a:rPr lang="en-US" dirty="0"/>
              <a:t>The most popular </a:t>
            </a:r>
            <a:r>
              <a:rPr lang="en-US" dirty="0" err="1"/>
              <a:t>unix</a:t>
            </a:r>
            <a:r>
              <a:rPr lang="en-US" dirty="0"/>
              <a:t> shell is called </a:t>
            </a:r>
            <a:r>
              <a:rPr lang="en-US" b="1" dirty="0"/>
              <a:t>Bash</a:t>
            </a:r>
          </a:p>
          <a:p>
            <a:endParaRPr lang="en-US" dirty="0"/>
          </a:p>
        </p:txBody>
      </p:sp>
      <p:pic>
        <p:nvPicPr>
          <p:cNvPr id="8194" name="Picture 2" descr="Terminal Definition - What is a computer terminal?">
            <a:extLst>
              <a:ext uri="{FF2B5EF4-FFF2-40B4-BE49-F238E27FC236}">
                <a16:creationId xmlns:a16="http://schemas.microsoft.com/office/drawing/2014/main" id="{276A44A9-B142-11F2-9442-F8C7EFC04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1713" y="3872752"/>
            <a:ext cx="3685840" cy="24941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yping - Wikipedia">
            <a:extLst>
              <a:ext uri="{FF2B5EF4-FFF2-40B4-BE49-F238E27FC236}">
                <a16:creationId xmlns:a16="http://schemas.microsoft.com/office/drawing/2014/main" id="{FBEC9A9A-9D6A-8015-4FDE-55489D6CC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5447" y="4520917"/>
            <a:ext cx="2796988" cy="18460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The Unix Shell</a:t>
            </a:r>
          </a:p>
        </p:txBody>
      </p:sp>
    </p:spTree>
    <p:extLst>
      <p:ext uri="{BB962C8B-B14F-4D97-AF65-F5344CB8AC3E}">
        <p14:creationId xmlns:p14="http://schemas.microsoft.com/office/powerpoint/2010/main" val="68110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86FE5-B7AA-0156-50AD-61B1495815B2}"/>
              </a:ext>
            </a:extLst>
          </p:cNvPr>
          <p:cNvSpPr>
            <a:spLocks noGrp="1"/>
          </p:cNvSpPr>
          <p:nvPr>
            <p:ph idx="1"/>
          </p:nvPr>
        </p:nvSpPr>
        <p:spPr>
          <a:xfrm>
            <a:off x="394447" y="1514375"/>
            <a:ext cx="11506200" cy="5343625"/>
          </a:xfrm>
        </p:spPr>
        <p:txBody>
          <a:bodyPr>
            <a:normAutofit/>
          </a:bodyPr>
          <a:lstStyle/>
          <a:p>
            <a:r>
              <a:rPr lang="en-US" dirty="0"/>
              <a:t>Bash is a shell: a command-line interpreter and scripting language </a:t>
            </a:r>
          </a:p>
          <a:p>
            <a:pPr lvl="1"/>
            <a:r>
              <a:rPr lang="en-US" dirty="0"/>
              <a:t>(you give commands, the Bash shell puts them into action!)</a:t>
            </a:r>
          </a:p>
          <a:p>
            <a:r>
              <a:rPr lang="en-US" dirty="0"/>
              <a:t>Bash acts as a bridge between you and your computer’s operating system.</a:t>
            </a:r>
          </a:p>
          <a:p>
            <a:endParaRPr lang="en-US" dirty="0"/>
          </a:p>
          <a:p>
            <a:endParaRPr lang="en-US" dirty="0"/>
          </a:p>
          <a:p>
            <a:endParaRPr lang="en-US" dirty="0"/>
          </a:p>
          <a:p>
            <a:endParaRPr lang="en-US" dirty="0"/>
          </a:p>
          <a:p>
            <a:endParaRPr lang="en-US" dirty="0"/>
          </a:p>
          <a:p>
            <a:r>
              <a:rPr lang="en-US" dirty="0"/>
              <a:t>Fun fact: The name bash is short for “</a:t>
            </a:r>
            <a:r>
              <a:rPr lang="en-US" dirty="0" err="1"/>
              <a:t>Bourne</a:t>
            </a:r>
            <a:r>
              <a:rPr lang="en-US" dirty="0"/>
              <a:t> Again </a:t>
            </a:r>
            <a:r>
              <a:rPr lang="en-US" dirty="0" err="1"/>
              <a:t>SHell</a:t>
            </a:r>
            <a:r>
              <a:rPr lang="en-US" dirty="0"/>
              <a:t>” (it is derived from a shell written by Stephen </a:t>
            </a:r>
            <a:r>
              <a:rPr lang="en-US" dirty="0" err="1"/>
              <a:t>Bourne</a:t>
            </a:r>
            <a:r>
              <a:rPr lang="en-US" dirty="0"/>
              <a:t> in the 1970s)</a:t>
            </a:r>
          </a:p>
        </p:txBody>
      </p:sp>
      <p:grpSp>
        <p:nvGrpSpPr>
          <p:cNvPr id="4" name="Group 3">
            <a:extLst>
              <a:ext uri="{FF2B5EF4-FFF2-40B4-BE49-F238E27FC236}">
                <a16:creationId xmlns:a16="http://schemas.microsoft.com/office/drawing/2014/main" id="{BCDAA7E3-223F-2A1B-3251-7E1C40B1F1E3}"/>
              </a:ext>
            </a:extLst>
          </p:cNvPr>
          <p:cNvGrpSpPr/>
          <p:nvPr/>
        </p:nvGrpSpPr>
        <p:grpSpPr>
          <a:xfrm>
            <a:off x="0" y="-27883"/>
            <a:ext cx="12192000" cy="1169894"/>
            <a:chOff x="0" y="-27883"/>
            <a:chExt cx="12192000" cy="1169894"/>
          </a:xfrm>
        </p:grpSpPr>
        <p:pic>
          <p:nvPicPr>
            <p:cNvPr id="7" name="Picture 2" descr="abstract image">
              <a:extLst>
                <a:ext uri="{FF2B5EF4-FFF2-40B4-BE49-F238E27FC236}">
                  <a16:creationId xmlns:a16="http://schemas.microsoft.com/office/drawing/2014/main" id="{9C37AF94-674F-1C3D-6AE4-F0E332998BA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213" t="65308" r="18603" b="17633"/>
            <a:stretch/>
          </p:blipFill>
          <p:spPr bwMode="auto">
            <a:xfrm>
              <a:off x="2120153" y="-27883"/>
              <a:ext cx="10071847" cy="1169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2BF6C2-1BCC-8591-BE99-FA81DD5A9838}"/>
                </a:ext>
              </a:extLst>
            </p:cNvPr>
            <p:cNvSpPr/>
            <p:nvPr/>
          </p:nvSpPr>
          <p:spPr>
            <a:xfrm>
              <a:off x="0" y="-27883"/>
              <a:ext cx="25818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394447" y="-105718"/>
            <a:ext cx="10515600" cy="1325563"/>
          </a:xfrm>
        </p:spPr>
        <p:txBody>
          <a:bodyPr>
            <a:normAutofit/>
          </a:bodyPr>
          <a:lstStyle/>
          <a:p>
            <a:r>
              <a:rPr lang="en-US" sz="3600" b="1" dirty="0">
                <a:solidFill>
                  <a:schemeClr val="bg1"/>
                </a:solidFill>
              </a:rPr>
              <a:t>Bash (the most popular Unix Shell)</a:t>
            </a:r>
          </a:p>
        </p:txBody>
      </p:sp>
      <p:pic>
        <p:nvPicPr>
          <p:cNvPr id="16386" name="Picture 2" descr="Bridge cartoon Vector Images &amp; Graphics for Commercial Use | VectorStock">
            <a:extLst>
              <a:ext uri="{FF2B5EF4-FFF2-40B4-BE49-F238E27FC236}">
                <a16:creationId xmlns:a16="http://schemas.microsoft.com/office/drawing/2014/main" id="{A342929E-0AE9-EBE5-25E1-AE80A9938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653" y="3725796"/>
            <a:ext cx="7673788" cy="161782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5,300+ Operating System Stock Illustrations, Royalty-Free Vector Graphics &amp; Clip  Art - iStock">
            <a:extLst>
              <a:ext uri="{FF2B5EF4-FFF2-40B4-BE49-F238E27FC236}">
                <a16:creationId xmlns:a16="http://schemas.microsoft.com/office/drawing/2014/main" id="{5C32073D-CFB2-C29E-5032-E7EE544D40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32"/>
          <a:stretch/>
        </p:blipFill>
        <p:spPr bwMode="auto">
          <a:xfrm>
            <a:off x="9728947" y="3191548"/>
            <a:ext cx="2223247" cy="245478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Black and white illustration of a man focused on typing on a computer  keyboard 67549027 Vector Art at Vecteezy">
            <a:extLst>
              <a:ext uri="{FF2B5EF4-FFF2-40B4-BE49-F238E27FC236}">
                <a16:creationId xmlns:a16="http://schemas.microsoft.com/office/drawing/2014/main" id="{DAF01B24-9621-0A1D-E077-FA4B8E8FE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53" y="3423086"/>
            <a:ext cx="2223247" cy="22232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E93062-67D3-1ADB-5C37-E15D4853D959}"/>
              </a:ext>
            </a:extLst>
          </p:cNvPr>
          <p:cNvSpPr txBox="1"/>
          <p:nvPr/>
        </p:nvSpPr>
        <p:spPr>
          <a:xfrm rot="940971">
            <a:off x="10822056" y="3334812"/>
            <a:ext cx="1132041" cy="523220"/>
          </a:xfrm>
          <a:prstGeom prst="rect">
            <a:avLst/>
          </a:prstGeom>
          <a:noFill/>
        </p:spPr>
        <p:txBody>
          <a:bodyPr wrap="none" rtlCol="0">
            <a:spAutoFit/>
          </a:bodyPr>
          <a:lstStyle/>
          <a:p>
            <a:r>
              <a:rPr lang="en-US" sz="1400" dirty="0">
                <a:latin typeface="Comic Sans MS" panose="030F0902030302020204" pitchFamily="66" charset="0"/>
              </a:rPr>
              <a:t>beep </a:t>
            </a:r>
            <a:r>
              <a:rPr lang="en-US" sz="1400" dirty="0" err="1">
                <a:latin typeface="Comic Sans MS" panose="030F0902030302020204" pitchFamily="66" charset="0"/>
              </a:rPr>
              <a:t>boop</a:t>
            </a:r>
            <a:r>
              <a:rPr lang="en-US" sz="1400" dirty="0">
                <a:latin typeface="Comic Sans MS" panose="030F0902030302020204" pitchFamily="66" charset="0"/>
              </a:rPr>
              <a:t> </a:t>
            </a:r>
          </a:p>
          <a:p>
            <a:r>
              <a:rPr lang="en-US" sz="1400" dirty="0">
                <a:latin typeface="Comic Sans MS" panose="030F0902030302020204" pitchFamily="66" charset="0"/>
              </a:rPr>
              <a:t>  beep </a:t>
            </a:r>
            <a:r>
              <a:rPr lang="en-US" sz="1400" dirty="0" err="1">
                <a:latin typeface="Comic Sans MS" panose="030F0902030302020204" pitchFamily="66" charset="0"/>
              </a:rPr>
              <a:t>boop</a:t>
            </a:r>
            <a:endParaRPr lang="en-US" sz="1400" dirty="0">
              <a:latin typeface="Comic Sans MS" panose="030F0902030302020204" pitchFamily="66" charset="0"/>
            </a:endParaRPr>
          </a:p>
        </p:txBody>
      </p:sp>
      <p:sp>
        <p:nvSpPr>
          <p:cNvPr id="6" name="TextBox 5">
            <a:extLst>
              <a:ext uri="{FF2B5EF4-FFF2-40B4-BE49-F238E27FC236}">
                <a16:creationId xmlns:a16="http://schemas.microsoft.com/office/drawing/2014/main" id="{3885B7EB-0C8C-D59E-8DB6-9B83A1432B84}"/>
              </a:ext>
            </a:extLst>
          </p:cNvPr>
          <p:cNvSpPr txBox="1"/>
          <p:nvPr/>
        </p:nvSpPr>
        <p:spPr>
          <a:xfrm rot="19549761">
            <a:off x="1828540" y="4041562"/>
            <a:ext cx="861133" cy="523220"/>
          </a:xfrm>
          <a:prstGeom prst="rect">
            <a:avLst/>
          </a:prstGeom>
          <a:noFill/>
        </p:spPr>
        <p:txBody>
          <a:bodyPr wrap="none" rtlCol="0">
            <a:spAutoFit/>
          </a:bodyPr>
          <a:lstStyle/>
          <a:p>
            <a:r>
              <a:rPr lang="en-US" sz="1400" dirty="0">
                <a:latin typeface="Comic Sans MS" panose="030F0902030302020204" pitchFamily="66" charset="0"/>
              </a:rPr>
              <a:t>Clickity </a:t>
            </a:r>
          </a:p>
          <a:p>
            <a:r>
              <a:rPr lang="en-US" sz="1400" dirty="0">
                <a:latin typeface="Comic Sans MS" panose="030F0902030302020204" pitchFamily="66" charset="0"/>
              </a:rPr>
              <a:t>clackity</a:t>
            </a:r>
          </a:p>
        </p:txBody>
      </p:sp>
    </p:spTree>
    <p:extLst>
      <p:ext uri="{BB962C8B-B14F-4D97-AF65-F5344CB8AC3E}">
        <p14:creationId xmlns:p14="http://schemas.microsoft.com/office/powerpoint/2010/main" val="738934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2BF6C2-1BCC-8591-BE99-FA81DD5A9838}"/>
              </a:ext>
            </a:extLst>
          </p:cNvPr>
          <p:cNvSpPr/>
          <p:nvPr/>
        </p:nvSpPr>
        <p:spPr>
          <a:xfrm>
            <a:off x="6333564" y="-27883"/>
            <a:ext cx="58584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2AA4C5-E42A-1D81-4906-F6C659B7CB98}"/>
              </a:ext>
            </a:extLst>
          </p:cNvPr>
          <p:cNvSpPr>
            <a:spLocks noGrp="1"/>
          </p:cNvSpPr>
          <p:nvPr>
            <p:ph type="title"/>
          </p:nvPr>
        </p:nvSpPr>
        <p:spPr>
          <a:xfrm>
            <a:off x="6333562" y="-78312"/>
            <a:ext cx="5858433" cy="1325563"/>
          </a:xfrm>
        </p:spPr>
        <p:txBody>
          <a:bodyPr>
            <a:normAutofit/>
          </a:bodyPr>
          <a:lstStyle/>
          <a:p>
            <a:pPr algn="ctr"/>
            <a:r>
              <a:rPr lang="en-US" sz="3600" b="1" dirty="0">
                <a:solidFill>
                  <a:schemeClr val="bg1"/>
                </a:solidFill>
              </a:rPr>
              <a:t>The shell (aka Bash)</a:t>
            </a:r>
          </a:p>
        </p:txBody>
      </p:sp>
      <p:sp>
        <p:nvSpPr>
          <p:cNvPr id="9" name="Rectangle 8">
            <a:extLst>
              <a:ext uri="{FF2B5EF4-FFF2-40B4-BE49-F238E27FC236}">
                <a16:creationId xmlns:a16="http://schemas.microsoft.com/office/drawing/2014/main" id="{DD43B1ED-4AF8-C271-5512-E5776AFC5863}"/>
              </a:ext>
            </a:extLst>
          </p:cNvPr>
          <p:cNvSpPr/>
          <p:nvPr/>
        </p:nvSpPr>
        <p:spPr>
          <a:xfrm>
            <a:off x="2" y="-27883"/>
            <a:ext cx="5858435" cy="1169894"/>
          </a:xfrm>
          <a:prstGeom prst="rect">
            <a:avLst/>
          </a:prstGeom>
          <a:solidFill>
            <a:srgbClr val="000D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CF5B6301-52EA-E2E1-142D-684831E9332F}"/>
              </a:ext>
            </a:extLst>
          </p:cNvPr>
          <p:cNvSpPr txBox="1">
            <a:spLocks/>
          </p:cNvSpPr>
          <p:nvPr/>
        </p:nvSpPr>
        <p:spPr>
          <a:xfrm>
            <a:off x="1" y="-78312"/>
            <a:ext cx="58584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GUI</a:t>
            </a:r>
          </a:p>
        </p:txBody>
      </p:sp>
      <p:pic>
        <p:nvPicPr>
          <p:cNvPr id="13" name="Picture 2" descr="Terminal Definition - What is a computer terminal?">
            <a:extLst>
              <a:ext uri="{FF2B5EF4-FFF2-40B4-BE49-F238E27FC236}">
                <a16:creationId xmlns:a16="http://schemas.microsoft.com/office/drawing/2014/main" id="{C5A4807F-98DC-3F61-08CE-D5617407C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130" y="1204168"/>
            <a:ext cx="4809564" cy="3254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yping - Wikipedia">
            <a:extLst>
              <a:ext uri="{FF2B5EF4-FFF2-40B4-BE49-F238E27FC236}">
                <a16:creationId xmlns:a16="http://schemas.microsoft.com/office/drawing/2014/main" id="{9141B1A6-2859-72DB-2ECB-628B9C473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9611" y="4730826"/>
            <a:ext cx="2796988" cy="18460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62,300+ Person Using Mouse Stock Photos, Pictures &amp; Royalty-Free Images -  iStock">
            <a:extLst>
              <a:ext uri="{FF2B5EF4-FFF2-40B4-BE49-F238E27FC236}">
                <a16:creationId xmlns:a16="http://schemas.microsoft.com/office/drawing/2014/main" id="{3CDBC915-6FC6-EF83-C8AD-BA9F5E2863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153" t="21190"/>
          <a:stretch/>
        </p:blipFill>
        <p:spPr bwMode="auto">
          <a:xfrm>
            <a:off x="1466207" y="4603312"/>
            <a:ext cx="2926024" cy="19964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creenshot of a computer&#10;&#10;Description automatically generated">
            <a:extLst>
              <a:ext uri="{FF2B5EF4-FFF2-40B4-BE49-F238E27FC236}">
                <a16:creationId xmlns:a16="http://schemas.microsoft.com/office/drawing/2014/main" id="{74A1D5C2-4DAE-853C-5F53-E6BBFAA1EEC8}"/>
              </a:ext>
            </a:extLst>
          </p:cNvPr>
          <p:cNvPicPr>
            <a:picLocks noChangeAspect="1"/>
          </p:cNvPicPr>
          <p:nvPr/>
        </p:nvPicPr>
        <p:blipFill>
          <a:blip r:embed="rId6"/>
          <a:stretch>
            <a:fillRect/>
          </a:stretch>
        </p:blipFill>
        <p:spPr>
          <a:xfrm>
            <a:off x="378760" y="1422228"/>
            <a:ext cx="5100918" cy="3052131"/>
          </a:xfrm>
          <a:prstGeom prst="rect">
            <a:avLst/>
          </a:prstGeom>
          <a:ln w="38100">
            <a:solidFill>
              <a:schemeClr val="tx2">
                <a:lumMod val="75000"/>
                <a:lumOff val="25000"/>
              </a:schemeClr>
            </a:solidFill>
          </a:ln>
        </p:spPr>
      </p:pic>
    </p:spTree>
    <p:extLst>
      <p:ext uri="{BB962C8B-B14F-4D97-AF65-F5344CB8AC3E}">
        <p14:creationId xmlns:p14="http://schemas.microsoft.com/office/powerpoint/2010/main" val="1302060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293</TotalTime>
  <Words>1772</Words>
  <Application>Microsoft Macintosh PowerPoint</Application>
  <PresentationFormat>Widescreen</PresentationFormat>
  <Paragraphs>231</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Comic Sans MS</vt:lpstr>
      <vt:lpstr>Wingdings</vt:lpstr>
      <vt:lpstr>Office Theme</vt:lpstr>
      <vt:lpstr>PowerPoint Presentation</vt:lpstr>
      <vt:lpstr>Shady’s story to computational biology</vt:lpstr>
      <vt:lpstr>Agenda</vt:lpstr>
      <vt:lpstr>Introducing the Shell   (and de-mystifying computer science jargon along the way)</vt:lpstr>
      <vt:lpstr>PowerPoint Presentation</vt:lpstr>
      <vt:lpstr>Graphical User Interface (GUI)</vt:lpstr>
      <vt:lpstr>The Unix Shell</vt:lpstr>
      <vt:lpstr>Bash (the most popular Unix Shell)</vt:lpstr>
      <vt:lpstr>The shell (aka Bash)</vt:lpstr>
      <vt:lpstr>PowerPoint Presentation</vt:lpstr>
      <vt:lpstr>PowerPoint Presentation</vt:lpstr>
      <vt:lpstr>RAPID REVIEW</vt:lpstr>
      <vt:lpstr>Learning commands</vt:lpstr>
      <vt:lpstr>Terminus Activity! (20 min) </vt:lpstr>
      <vt:lpstr>10 minute break</vt:lpstr>
      <vt:lpstr>Command line syntax </vt:lpstr>
      <vt:lpstr>Command line syntax</vt:lpstr>
      <vt:lpstr>Important Commands</vt:lpstr>
      <vt:lpstr>Basic Commands</vt:lpstr>
      <vt:lpstr>Using cd (moving around)</vt:lpstr>
      <vt:lpstr>Using cd (moving around)</vt:lpstr>
      <vt:lpstr>Practice Questions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Geer,Charli</dc:creator>
  <cp:lastModifiedBy>Kuster,Shady</cp:lastModifiedBy>
  <cp:revision>15</cp:revision>
  <cp:lastPrinted>2026-01-04T02:15:35Z</cp:lastPrinted>
  <dcterms:created xsi:type="dcterms:W3CDTF">2026-01-04T00:03:15Z</dcterms:created>
  <dcterms:modified xsi:type="dcterms:W3CDTF">2026-01-22T21:08:31Z</dcterms:modified>
</cp:coreProperties>
</file>